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3"/>
  </p:notesMasterIdLst>
  <p:sldIdLst>
    <p:sldId id="256" r:id="rId3"/>
    <p:sldId id="259" r:id="rId4"/>
    <p:sldId id="258" r:id="rId5"/>
    <p:sldId id="274" r:id="rId6"/>
    <p:sldId id="275" r:id="rId7"/>
    <p:sldId id="257" r:id="rId8"/>
    <p:sldId id="260" r:id="rId9"/>
    <p:sldId id="276" r:id="rId10"/>
    <p:sldId id="277" r:id="rId11"/>
    <p:sldId id="261" r:id="rId12"/>
    <p:sldId id="262" r:id="rId13"/>
    <p:sldId id="263" r:id="rId14"/>
    <p:sldId id="264" r:id="rId15"/>
    <p:sldId id="279" r:id="rId16"/>
    <p:sldId id="278" r:id="rId17"/>
    <p:sldId id="265" r:id="rId18"/>
    <p:sldId id="266" r:id="rId19"/>
    <p:sldId id="272" r:id="rId20"/>
    <p:sldId id="273" r:id="rId21"/>
    <p:sldId id="28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51" autoAdjust="0"/>
    <p:restoredTop sz="94800" autoAdjust="0"/>
  </p:normalViewPr>
  <p:slideViewPr>
    <p:cSldViewPr>
      <p:cViewPr varScale="1">
        <p:scale>
          <a:sx n="107" d="100"/>
          <a:sy n="107" d="100"/>
        </p:scale>
        <p:origin x="284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0BF889-6957-46D3-B6CE-C9B3FCB4B7B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B5D693-FD6E-4EB4-8A5E-D084DEBC36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14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B5D693-FD6E-4EB4-8A5E-D084DEBC36B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76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AED6-F2EB-4946-ADC1-3FA95B244B1F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60587" y="2942602"/>
            <a:ext cx="9530575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/>
        </p:nvSpPr>
        <p:spPr>
          <a:xfrm>
            <a:off x="10096869" y="2944634"/>
            <a:ext cx="1587131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/>
        </p:nvSpPr>
        <p:spPr>
          <a:xfrm>
            <a:off x="10283619" y="3136658"/>
            <a:ext cx="1213632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Rectangle 13"/>
          <p:cNvSpPr/>
          <p:nvPr/>
        </p:nvSpPr>
        <p:spPr>
          <a:xfrm>
            <a:off x="593978" y="3055622"/>
            <a:ext cx="926379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82435" y="4625268"/>
            <a:ext cx="1016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594D500-4922-4464-9689-C5330EB80D5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22429" y="4559277"/>
            <a:ext cx="9006888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/>
        </p:nvSpPr>
        <p:spPr>
          <a:xfrm>
            <a:off x="718628" y="3139440"/>
            <a:ext cx="9014491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073" y="4648200"/>
            <a:ext cx="8737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6273" y="3227034"/>
            <a:ext cx="88392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AED6-F2EB-4946-ADC1-3FA95B244B1F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4D500-4922-4464-9689-C5330EB80D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AED6-F2EB-4946-ADC1-3FA95B244B1F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02635" y="2946400"/>
            <a:ext cx="11020213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Rectangle 15"/>
          <p:cNvSpPr/>
          <p:nvPr/>
        </p:nvSpPr>
        <p:spPr>
          <a:xfrm>
            <a:off x="756875" y="3048000"/>
            <a:ext cx="1071173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4D500-4922-4464-9689-C5330EB80D5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41" y="3200400"/>
            <a:ext cx="102616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00661" y="4541521"/>
            <a:ext cx="1042416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1941" y="4607511"/>
            <a:ext cx="102616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01010" y="3124200"/>
            <a:ext cx="10423465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8171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AED6-F2EB-4946-ADC1-3FA95B244B1F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4D500-4922-4464-9689-C5330EB80D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171" y="1722438"/>
            <a:ext cx="5386917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171" y="2438400"/>
            <a:ext cx="5386917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22438"/>
            <a:ext cx="5389033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38400"/>
            <a:ext cx="5389033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AED6-F2EB-4946-ADC1-3FA95B244B1F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4D500-4922-4464-9689-C5330EB80D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AED6-F2EB-4946-ADC1-3FA95B244B1F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4D500-4922-4464-9689-C5330EB80D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 useBgFill="1">
        <p:nvSpPr>
          <p:cNvPr id="11" name="Rounded Rectangle 10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AED6-F2EB-4946-ADC1-3FA95B244B1F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4D500-4922-4464-9689-C5330EB80D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 useBgFill="1">
        <p:nvSpPr>
          <p:cNvPr id="12" name="Rounded Rectangle 11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685800"/>
            <a:ext cx="6096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AED6-F2EB-4946-ADC1-3FA95B244B1F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4D500-4922-4464-9689-C5330EB80D5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46712" y="1505712"/>
            <a:ext cx="3622088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/>
        </p:nvSpPr>
        <p:spPr>
          <a:xfrm>
            <a:off x="902254" y="1642472"/>
            <a:ext cx="3311005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5334" y="2971800"/>
            <a:ext cx="3064845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334" y="1734312"/>
            <a:ext cx="3064845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 useBgFill="1">
        <p:nvSpPr>
          <p:cNvPr id="9" name="Rounded Rectangle 8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621437"/>
            <a:ext cx="103632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AED6-F2EB-4946-ADC1-3FA95B244B1F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4D500-4922-4464-9689-C5330EB80D5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4400" y="4953000"/>
            <a:ext cx="103632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/>
        </p:nvSpPr>
        <p:spPr>
          <a:xfrm>
            <a:off x="1016000" y="5029200"/>
            <a:ext cx="10134353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219200" y="5638800"/>
            <a:ext cx="9771352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10"/>
          <p:cNvSpPr/>
          <p:nvPr/>
        </p:nvSpPr>
        <p:spPr>
          <a:xfrm>
            <a:off x="807452" y="5074920"/>
            <a:ext cx="10594848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5052" y="5656557"/>
            <a:ext cx="9659648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05401"/>
            <a:ext cx="9771352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AED6-F2EB-4946-ADC1-3FA95B244B1F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4D500-4922-4464-9689-C5330EB80D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148936" y="228600"/>
            <a:ext cx="247904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73634" y="351410"/>
            <a:ext cx="2229647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98103" y="395428"/>
            <a:ext cx="1980708" cy="578898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229600" cy="57912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AED6-F2EB-4946-ADC1-3FA95B244B1F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4D500-4922-4464-9689-C5330EB80D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2443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88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7415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1167653"/>
          </a:xfrm>
          <a:custGeom>
            <a:avLst/>
            <a:gdLst/>
            <a:ahLst/>
            <a:cxnLst/>
            <a:rect l="l" t="t" r="r" b="b"/>
            <a:pathLst>
              <a:path w="10058400" h="1323340">
                <a:moveTo>
                  <a:pt x="10058400" y="0"/>
                </a:moveTo>
                <a:lnTo>
                  <a:pt x="0" y="0"/>
                </a:lnTo>
                <a:lnTo>
                  <a:pt x="0" y="1323339"/>
                </a:lnTo>
                <a:lnTo>
                  <a:pt x="10058400" y="1323339"/>
                </a:lnTo>
                <a:lnTo>
                  <a:pt x="10058400" y="0"/>
                </a:lnTo>
                <a:close/>
              </a:path>
            </a:pathLst>
          </a:custGeom>
          <a:solidFill>
            <a:srgbClr val="DFD7E8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7" name="bg object 17"/>
          <p:cNvSpPr/>
          <p:nvPr/>
        </p:nvSpPr>
        <p:spPr>
          <a:xfrm>
            <a:off x="7327129" y="2240"/>
            <a:ext cx="4865255" cy="1165412"/>
          </a:xfrm>
          <a:custGeom>
            <a:avLst/>
            <a:gdLst/>
            <a:ahLst/>
            <a:cxnLst/>
            <a:rect l="l" t="t" r="r" b="b"/>
            <a:pathLst>
              <a:path w="4013834" h="1320800">
                <a:moveTo>
                  <a:pt x="1197639" y="69175"/>
                </a:moveTo>
                <a:lnTo>
                  <a:pt x="1208536" y="76199"/>
                </a:lnTo>
                <a:lnTo>
                  <a:pt x="1246038" y="101599"/>
                </a:lnTo>
                <a:lnTo>
                  <a:pt x="1281760" y="126999"/>
                </a:lnTo>
                <a:lnTo>
                  <a:pt x="1315824" y="165099"/>
                </a:lnTo>
                <a:lnTo>
                  <a:pt x="1348353" y="190499"/>
                </a:lnTo>
                <a:lnTo>
                  <a:pt x="1379468" y="228599"/>
                </a:lnTo>
                <a:lnTo>
                  <a:pt x="1409290" y="253999"/>
                </a:lnTo>
                <a:lnTo>
                  <a:pt x="1437944" y="292099"/>
                </a:lnTo>
                <a:lnTo>
                  <a:pt x="1465549" y="330199"/>
                </a:lnTo>
                <a:lnTo>
                  <a:pt x="1492228" y="355599"/>
                </a:lnTo>
                <a:lnTo>
                  <a:pt x="1518103" y="393699"/>
                </a:lnTo>
                <a:lnTo>
                  <a:pt x="1543296" y="431799"/>
                </a:lnTo>
                <a:lnTo>
                  <a:pt x="1567929" y="469899"/>
                </a:lnTo>
                <a:lnTo>
                  <a:pt x="1535972" y="482599"/>
                </a:lnTo>
                <a:lnTo>
                  <a:pt x="1505334" y="507999"/>
                </a:lnTo>
                <a:lnTo>
                  <a:pt x="1477325" y="546099"/>
                </a:lnTo>
                <a:lnTo>
                  <a:pt x="1453256" y="571499"/>
                </a:lnTo>
                <a:lnTo>
                  <a:pt x="1434441" y="622299"/>
                </a:lnTo>
                <a:lnTo>
                  <a:pt x="1422190" y="673099"/>
                </a:lnTo>
                <a:lnTo>
                  <a:pt x="1417815" y="736599"/>
                </a:lnTo>
                <a:lnTo>
                  <a:pt x="1419337" y="774699"/>
                </a:lnTo>
                <a:lnTo>
                  <a:pt x="1424069" y="812799"/>
                </a:lnTo>
                <a:lnTo>
                  <a:pt x="1432263" y="850899"/>
                </a:lnTo>
                <a:lnTo>
                  <a:pt x="1444170" y="888999"/>
                </a:lnTo>
                <a:lnTo>
                  <a:pt x="1460039" y="927099"/>
                </a:lnTo>
                <a:lnTo>
                  <a:pt x="1480122" y="977899"/>
                </a:lnTo>
                <a:lnTo>
                  <a:pt x="1504670" y="1015999"/>
                </a:lnTo>
                <a:lnTo>
                  <a:pt x="1533933" y="1054099"/>
                </a:lnTo>
                <a:lnTo>
                  <a:pt x="1568161" y="1092199"/>
                </a:lnTo>
                <a:lnTo>
                  <a:pt x="1607607" y="1130299"/>
                </a:lnTo>
                <a:lnTo>
                  <a:pt x="1652519" y="1168399"/>
                </a:lnTo>
                <a:lnTo>
                  <a:pt x="1703150" y="1206499"/>
                </a:lnTo>
                <a:lnTo>
                  <a:pt x="1759750" y="1257299"/>
                </a:lnTo>
                <a:lnTo>
                  <a:pt x="1843281" y="1308099"/>
                </a:lnTo>
                <a:lnTo>
                  <a:pt x="1880465" y="1320799"/>
                </a:lnTo>
                <a:lnTo>
                  <a:pt x="3465864" y="1320799"/>
                </a:lnTo>
                <a:lnTo>
                  <a:pt x="3495753" y="1308099"/>
                </a:lnTo>
                <a:lnTo>
                  <a:pt x="3537496" y="1282699"/>
                </a:lnTo>
                <a:lnTo>
                  <a:pt x="3577605" y="1257299"/>
                </a:lnTo>
                <a:lnTo>
                  <a:pt x="3596765" y="1244599"/>
                </a:lnTo>
                <a:lnTo>
                  <a:pt x="2920188" y="1244599"/>
                </a:lnTo>
                <a:lnTo>
                  <a:pt x="2880384" y="1231899"/>
                </a:lnTo>
                <a:lnTo>
                  <a:pt x="2838682" y="1219199"/>
                </a:lnTo>
                <a:lnTo>
                  <a:pt x="2795165" y="1219199"/>
                </a:lnTo>
                <a:lnTo>
                  <a:pt x="2749913" y="1206499"/>
                </a:lnTo>
                <a:lnTo>
                  <a:pt x="2703009" y="1181099"/>
                </a:lnTo>
                <a:lnTo>
                  <a:pt x="2654532" y="1168399"/>
                </a:lnTo>
                <a:lnTo>
                  <a:pt x="2604566" y="1142999"/>
                </a:lnTo>
                <a:lnTo>
                  <a:pt x="2553192" y="1117599"/>
                </a:lnTo>
                <a:lnTo>
                  <a:pt x="2500490" y="1092199"/>
                </a:lnTo>
                <a:lnTo>
                  <a:pt x="2446543" y="1066799"/>
                </a:lnTo>
                <a:lnTo>
                  <a:pt x="2391431" y="1028699"/>
                </a:lnTo>
                <a:lnTo>
                  <a:pt x="2335237" y="990599"/>
                </a:lnTo>
                <a:lnTo>
                  <a:pt x="2291283" y="952499"/>
                </a:lnTo>
                <a:lnTo>
                  <a:pt x="2248770" y="914399"/>
                </a:lnTo>
                <a:lnTo>
                  <a:pt x="2207662" y="888999"/>
                </a:lnTo>
                <a:lnTo>
                  <a:pt x="2167924" y="850899"/>
                </a:lnTo>
                <a:lnTo>
                  <a:pt x="2129521" y="800099"/>
                </a:lnTo>
                <a:lnTo>
                  <a:pt x="2092419" y="761999"/>
                </a:lnTo>
                <a:lnTo>
                  <a:pt x="2056581" y="723899"/>
                </a:lnTo>
                <a:lnTo>
                  <a:pt x="2021972" y="685799"/>
                </a:lnTo>
                <a:lnTo>
                  <a:pt x="1988559" y="647699"/>
                </a:lnTo>
                <a:lnTo>
                  <a:pt x="1956304" y="609599"/>
                </a:lnTo>
                <a:lnTo>
                  <a:pt x="1925174" y="558799"/>
                </a:lnTo>
                <a:lnTo>
                  <a:pt x="1895133" y="520699"/>
                </a:lnTo>
                <a:lnTo>
                  <a:pt x="1866146" y="482599"/>
                </a:lnTo>
                <a:lnTo>
                  <a:pt x="1838178" y="444499"/>
                </a:lnTo>
                <a:lnTo>
                  <a:pt x="1811194" y="406399"/>
                </a:lnTo>
                <a:lnTo>
                  <a:pt x="1785158" y="368299"/>
                </a:lnTo>
                <a:lnTo>
                  <a:pt x="1760036" y="330199"/>
                </a:lnTo>
                <a:lnTo>
                  <a:pt x="1735792" y="304799"/>
                </a:lnTo>
                <a:lnTo>
                  <a:pt x="1712392" y="266699"/>
                </a:lnTo>
                <a:lnTo>
                  <a:pt x="1689799" y="241299"/>
                </a:lnTo>
                <a:lnTo>
                  <a:pt x="1667979" y="215899"/>
                </a:lnTo>
                <a:lnTo>
                  <a:pt x="1630475" y="165099"/>
                </a:lnTo>
                <a:lnTo>
                  <a:pt x="1611990" y="146313"/>
                </a:lnTo>
                <a:lnTo>
                  <a:pt x="1411289" y="93798"/>
                </a:lnTo>
                <a:lnTo>
                  <a:pt x="1197639" y="69175"/>
                </a:lnTo>
                <a:close/>
              </a:path>
              <a:path w="4013834" h="1320800">
                <a:moveTo>
                  <a:pt x="1969742" y="239923"/>
                </a:moveTo>
                <a:lnTo>
                  <a:pt x="1968271" y="241299"/>
                </a:lnTo>
                <a:lnTo>
                  <a:pt x="1993908" y="292099"/>
                </a:lnTo>
                <a:lnTo>
                  <a:pt x="2022098" y="330199"/>
                </a:lnTo>
                <a:lnTo>
                  <a:pt x="2052462" y="380999"/>
                </a:lnTo>
                <a:lnTo>
                  <a:pt x="2084623" y="419099"/>
                </a:lnTo>
                <a:lnTo>
                  <a:pt x="2118200" y="469899"/>
                </a:lnTo>
                <a:lnTo>
                  <a:pt x="2152816" y="507999"/>
                </a:lnTo>
                <a:lnTo>
                  <a:pt x="2188092" y="558799"/>
                </a:lnTo>
                <a:lnTo>
                  <a:pt x="2259108" y="634999"/>
                </a:lnTo>
                <a:lnTo>
                  <a:pt x="2294091" y="673099"/>
                </a:lnTo>
                <a:lnTo>
                  <a:pt x="2328219" y="711199"/>
                </a:lnTo>
                <a:lnTo>
                  <a:pt x="2361113" y="749299"/>
                </a:lnTo>
                <a:lnTo>
                  <a:pt x="2392395" y="774699"/>
                </a:lnTo>
                <a:lnTo>
                  <a:pt x="2421685" y="800099"/>
                </a:lnTo>
                <a:lnTo>
                  <a:pt x="2448606" y="825499"/>
                </a:lnTo>
                <a:lnTo>
                  <a:pt x="2472778" y="850899"/>
                </a:lnTo>
                <a:lnTo>
                  <a:pt x="2495552" y="876299"/>
                </a:lnTo>
                <a:lnTo>
                  <a:pt x="2520593" y="888999"/>
                </a:lnTo>
                <a:lnTo>
                  <a:pt x="2548057" y="914399"/>
                </a:lnTo>
                <a:lnTo>
                  <a:pt x="2578100" y="939799"/>
                </a:lnTo>
                <a:lnTo>
                  <a:pt x="2610878" y="977899"/>
                </a:lnTo>
                <a:lnTo>
                  <a:pt x="2646545" y="1003299"/>
                </a:lnTo>
                <a:lnTo>
                  <a:pt x="2685259" y="1028699"/>
                </a:lnTo>
                <a:lnTo>
                  <a:pt x="2727173" y="1054099"/>
                </a:lnTo>
                <a:lnTo>
                  <a:pt x="2772445" y="1092199"/>
                </a:lnTo>
                <a:lnTo>
                  <a:pt x="2821229" y="1117599"/>
                </a:lnTo>
                <a:lnTo>
                  <a:pt x="2873681" y="1142999"/>
                </a:lnTo>
                <a:lnTo>
                  <a:pt x="2929957" y="1168399"/>
                </a:lnTo>
                <a:lnTo>
                  <a:pt x="2990213" y="1181099"/>
                </a:lnTo>
                <a:lnTo>
                  <a:pt x="3054604" y="1206499"/>
                </a:lnTo>
                <a:lnTo>
                  <a:pt x="3123285" y="1219199"/>
                </a:lnTo>
                <a:lnTo>
                  <a:pt x="3123285" y="1244599"/>
                </a:lnTo>
                <a:lnTo>
                  <a:pt x="3596765" y="1244599"/>
                </a:lnTo>
                <a:lnTo>
                  <a:pt x="3615925" y="1231899"/>
                </a:lnTo>
                <a:lnTo>
                  <a:pt x="3652301" y="1206499"/>
                </a:lnTo>
                <a:lnTo>
                  <a:pt x="3686581" y="1181099"/>
                </a:lnTo>
                <a:lnTo>
                  <a:pt x="3725548" y="1142999"/>
                </a:lnTo>
                <a:lnTo>
                  <a:pt x="3755614" y="1117599"/>
                </a:lnTo>
                <a:lnTo>
                  <a:pt x="3783050" y="1092199"/>
                </a:lnTo>
                <a:lnTo>
                  <a:pt x="3814125" y="1066799"/>
                </a:lnTo>
                <a:lnTo>
                  <a:pt x="3855110" y="1028699"/>
                </a:lnTo>
                <a:lnTo>
                  <a:pt x="3877972" y="1003299"/>
                </a:lnTo>
                <a:lnTo>
                  <a:pt x="3886098" y="990599"/>
                </a:lnTo>
                <a:lnTo>
                  <a:pt x="3438684" y="990599"/>
                </a:lnTo>
                <a:lnTo>
                  <a:pt x="3298925" y="952499"/>
                </a:lnTo>
                <a:lnTo>
                  <a:pt x="3253848" y="927099"/>
                </a:lnTo>
                <a:lnTo>
                  <a:pt x="3209845" y="901699"/>
                </a:lnTo>
                <a:lnTo>
                  <a:pt x="3167110" y="876299"/>
                </a:lnTo>
                <a:lnTo>
                  <a:pt x="3125836" y="850899"/>
                </a:lnTo>
                <a:lnTo>
                  <a:pt x="3086214" y="812799"/>
                </a:lnTo>
                <a:lnTo>
                  <a:pt x="3048437" y="787399"/>
                </a:lnTo>
                <a:lnTo>
                  <a:pt x="3012699" y="749299"/>
                </a:lnTo>
                <a:lnTo>
                  <a:pt x="2979191" y="711199"/>
                </a:lnTo>
                <a:lnTo>
                  <a:pt x="2948105" y="685799"/>
                </a:lnTo>
                <a:lnTo>
                  <a:pt x="2919636" y="647699"/>
                </a:lnTo>
                <a:lnTo>
                  <a:pt x="2893974" y="609599"/>
                </a:lnTo>
                <a:lnTo>
                  <a:pt x="2864434" y="571499"/>
                </a:lnTo>
                <a:lnTo>
                  <a:pt x="2834614" y="533399"/>
                </a:lnTo>
                <a:lnTo>
                  <a:pt x="2804407" y="495299"/>
                </a:lnTo>
                <a:lnTo>
                  <a:pt x="2773706" y="457199"/>
                </a:lnTo>
                <a:lnTo>
                  <a:pt x="2766474" y="448397"/>
                </a:lnTo>
                <a:lnTo>
                  <a:pt x="1969742" y="239923"/>
                </a:lnTo>
                <a:close/>
              </a:path>
              <a:path w="4013834" h="1320800">
                <a:moveTo>
                  <a:pt x="597405" y="0"/>
                </a:moveTo>
                <a:lnTo>
                  <a:pt x="347218" y="0"/>
                </a:lnTo>
                <a:lnTo>
                  <a:pt x="310141" y="38099"/>
                </a:lnTo>
                <a:lnTo>
                  <a:pt x="274497" y="63499"/>
                </a:lnTo>
                <a:lnTo>
                  <a:pt x="240416" y="101599"/>
                </a:lnTo>
                <a:lnTo>
                  <a:pt x="208032" y="126999"/>
                </a:lnTo>
                <a:lnTo>
                  <a:pt x="177477" y="165099"/>
                </a:lnTo>
                <a:lnTo>
                  <a:pt x="148884" y="203199"/>
                </a:lnTo>
                <a:lnTo>
                  <a:pt x="122385" y="241299"/>
                </a:lnTo>
                <a:lnTo>
                  <a:pt x="98113" y="279399"/>
                </a:lnTo>
                <a:lnTo>
                  <a:pt x="76200" y="317499"/>
                </a:lnTo>
                <a:lnTo>
                  <a:pt x="56778" y="355599"/>
                </a:lnTo>
                <a:lnTo>
                  <a:pt x="39982" y="406399"/>
                </a:lnTo>
                <a:lnTo>
                  <a:pt x="25941" y="444499"/>
                </a:lnTo>
                <a:lnTo>
                  <a:pt x="14791" y="495299"/>
                </a:lnTo>
                <a:lnTo>
                  <a:pt x="6662" y="533399"/>
                </a:lnTo>
                <a:lnTo>
                  <a:pt x="1687" y="584199"/>
                </a:lnTo>
                <a:lnTo>
                  <a:pt x="0" y="634999"/>
                </a:lnTo>
                <a:lnTo>
                  <a:pt x="2121" y="685799"/>
                </a:lnTo>
                <a:lnTo>
                  <a:pt x="8343" y="723899"/>
                </a:lnTo>
                <a:lnTo>
                  <a:pt x="18450" y="774699"/>
                </a:lnTo>
                <a:lnTo>
                  <a:pt x="32224" y="825499"/>
                </a:lnTo>
                <a:lnTo>
                  <a:pt x="49452" y="863599"/>
                </a:lnTo>
                <a:lnTo>
                  <a:pt x="69916" y="901699"/>
                </a:lnTo>
                <a:lnTo>
                  <a:pt x="93402" y="952499"/>
                </a:lnTo>
                <a:lnTo>
                  <a:pt x="119693" y="990599"/>
                </a:lnTo>
                <a:lnTo>
                  <a:pt x="148574" y="1015999"/>
                </a:lnTo>
                <a:lnTo>
                  <a:pt x="179828" y="1054099"/>
                </a:lnTo>
                <a:lnTo>
                  <a:pt x="213241" y="1079499"/>
                </a:lnTo>
                <a:lnTo>
                  <a:pt x="248597" y="1117599"/>
                </a:lnTo>
                <a:lnTo>
                  <a:pt x="285678" y="1142999"/>
                </a:lnTo>
                <a:lnTo>
                  <a:pt x="324271" y="1155699"/>
                </a:lnTo>
                <a:lnTo>
                  <a:pt x="364159" y="1181099"/>
                </a:lnTo>
                <a:lnTo>
                  <a:pt x="489436" y="1219199"/>
                </a:lnTo>
                <a:lnTo>
                  <a:pt x="674302" y="1219199"/>
                </a:lnTo>
                <a:lnTo>
                  <a:pt x="722964" y="1206499"/>
                </a:lnTo>
                <a:lnTo>
                  <a:pt x="867359" y="1130299"/>
                </a:lnTo>
                <a:lnTo>
                  <a:pt x="874724" y="1117599"/>
                </a:lnTo>
                <a:lnTo>
                  <a:pt x="879352" y="1104899"/>
                </a:lnTo>
                <a:lnTo>
                  <a:pt x="873815" y="1092199"/>
                </a:lnTo>
                <a:lnTo>
                  <a:pt x="822922" y="1092199"/>
                </a:lnTo>
                <a:lnTo>
                  <a:pt x="792477" y="1079499"/>
                </a:lnTo>
                <a:lnTo>
                  <a:pt x="759792" y="1079499"/>
                </a:lnTo>
                <a:lnTo>
                  <a:pt x="725312" y="1066799"/>
                </a:lnTo>
                <a:lnTo>
                  <a:pt x="689482" y="1054099"/>
                </a:lnTo>
                <a:lnTo>
                  <a:pt x="652744" y="1028699"/>
                </a:lnTo>
                <a:lnTo>
                  <a:pt x="615543" y="1015999"/>
                </a:lnTo>
                <a:lnTo>
                  <a:pt x="578323" y="990599"/>
                </a:lnTo>
                <a:lnTo>
                  <a:pt x="541529" y="952499"/>
                </a:lnTo>
                <a:lnTo>
                  <a:pt x="505604" y="927099"/>
                </a:lnTo>
                <a:lnTo>
                  <a:pt x="470993" y="888999"/>
                </a:lnTo>
                <a:lnTo>
                  <a:pt x="438139" y="863599"/>
                </a:lnTo>
                <a:lnTo>
                  <a:pt x="407488" y="812799"/>
                </a:lnTo>
                <a:lnTo>
                  <a:pt x="379482" y="774699"/>
                </a:lnTo>
                <a:lnTo>
                  <a:pt x="354566" y="723899"/>
                </a:lnTo>
                <a:lnTo>
                  <a:pt x="333185" y="685799"/>
                </a:lnTo>
                <a:lnTo>
                  <a:pt x="315782" y="634999"/>
                </a:lnTo>
                <a:lnTo>
                  <a:pt x="302801" y="571499"/>
                </a:lnTo>
                <a:lnTo>
                  <a:pt x="294687" y="520699"/>
                </a:lnTo>
                <a:lnTo>
                  <a:pt x="291884" y="457199"/>
                </a:lnTo>
                <a:lnTo>
                  <a:pt x="293289" y="406399"/>
                </a:lnTo>
                <a:lnTo>
                  <a:pt x="297564" y="368299"/>
                </a:lnTo>
                <a:lnTo>
                  <a:pt x="304799" y="330199"/>
                </a:lnTo>
                <a:lnTo>
                  <a:pt x="315084" y="292099"/>
                </a:lnTo>
                <a:lnTo>
                  <a:pt x="328510" y="253999"/>
                </a:lnTo>
                <a:lnTo>
                  <a:pt x="345166" y="215899"/>
                </a:lnTo>
                <a:lnTo>
                  <a:pt x="365142" y="177799"/>
                </a:lnTo>
                <a:lnTo>
                  <a:pt x="388530" y="139699"/>
                </a:lnTo>
                <a:lnTo>
                  <a:pt x="445897" y="88899"/>
                </a:lnTo>
                <a:lnTo>
                  <a:pt x="480057" y="63499"/>
                </a:lnTo>
                <a:lnTo>
                  <a:pt x="517989" y="38099"/>
                </a:lnTo>
                <a:lnTo>
                  <a:pt x="559781" y="12699"/>
                </a:lnTo>
                <a:lnTo>
                  <a:pt x="597405" y="0"/>
                </a:lnTo>
                <a:close/>
              </a:path>
              <a:path w="4013834" h="1320800">
                <a:moveTo>
                  <a:pt x="3776936" y="712795"/>
                </a:moveTo>
                <a:lnTo>
                  <a:pt x="3773338" y="787399"/>
                </a:lnTo>
                <a:lnTo>
                  <a:pt x="3760074" y="838199"/>
                </a:lnTo>
                <a:lnTo>
                  <a:pt x="3739404" y="876299"/>
                </a:lnTo>
                <a:lnTo>
                  <a:pt x="3712505" y="914399"/>
                </a:lnTo>
                <a:lnTo>
                  <a:pt x="3680552" y="939799"/>
                </a:lnTo>
                <a:lnTo>
                  <a:pt x="3644721" y="952499"/>
                </a:lnTo>
                <a:lnTo>
                  <a:pt x="3606188" y="977899"/>
                </a:lnTo>
                <a:lnTo>
                  <a:pt x="3566129" y="990599"/>
                </a:lnTo>
                <a:lnTo>
                  <a:pt x="3886098" y="990599"/>
                </a:lnTo>
                <a:lnTo>
                  <a:pt x="3902350" y="965199"/>
                </a:lnTo>
                <a:lnTo>
                  <a:pt x="3952539" y="888999"/>
                </a:lnTo>
                <a:lnTo>
                  <a:pt x="3976795" y="850899"/>
                </a:lnTo>
                <a:lnTo>
                  <a:pt x="3999454" y="812799"/>
                </a:lnTo>
                <a:lnTo>
                  <a:pt x="4013518" y="774699"/>
                </a:lnTo>
                <a:lnTo>
                  <a:pt x="3776936" y="712795"/>
                </a:lnTo>
                <a:close/>
              </a:path>
              <a:path w="4013834" h="1320800">
                <a:moveTo>
                  <a:pt x="2571550" y="227516"/>
                </a:moveTo>
                <a:lnTo>
                  <a:pt x="2609047" y="266699"/>
                </a:lnTo>
                <a:lnTo>
                  <a:pt x="2643823" y="304799"/>
                </a:lnTo>
                <a:lnTo>
                  <a:pt x="2677570" y="342899"/>
                </a:lnTo>
                <a:lnTo>
                  <a:pt x="2710395" y="380999"/>
                </a:lnTo>
                <a:lnTo>
                  <a:pt x="2742405" y="419099"/>
                </a:lnTo>
                <a:lnTo>
                  <a:pt x="2766474" y="448397"/>
                </a:lnTo>
                <a:lnTo>
                  <a:pt x="3776936" y="712795"/>
                </a:lnTo>
                <a:lnTo>
                  <a:pt x="3771818" y="660399"/>
                </a:lnTo>
                <a:lnTo>
                  <a:pt x="3754962" y="609599"/>
                </a:lnTo>
                <a:lnTo>
                  <a:pt x="3730080" y="558799"/>
                </a:lnTo>
                <a:lnTo>
                  <a:pt x="3699798" y="533399"/>
                </a:lnTo>
                <a:lnTo>
                  <a:pt x="3633543" y="482599"/>
                </a:lnTo>
                <a:lnTo>
                  <a:pt x="3602824" y="469899"/>
                </a:lnTo>
                <a:lnTo>
                  <a:pt x="3583043" y="469899"/>
                </a:lnTo>
                <a:lnTo>
                  <a:pt x="3572630" y="457199"/>
                </a:lnTo>
                <a:lnTo>
                  <a:pt x="3573678" y="419099"/>
                </a:lnTo>
                <a:lnTo>
                  <a:pt x="3601321" y="368299"/>
                </a:lnTo>
                <a:lnTo>
                  <a:pt x="3617127" y="348016"/>
                </a:lnTo>
                <a:lnTo>
                  <a:pt x="2571550" y="227516"/>
                </a:lnTo>
                <a:close/>
              </a:path>
              <a:path w="4013834" h="1320800">
                <a:moveTo>
                  <a:pt x="3794709" y="266699"/>
                </a:moveTo>
                <a:lnTo>
                  <a:pt x="3726775" y="279399"/>
                </a:lnTo>
                <a:lnTo>
                  <a:pt x="3672519" y="304799"/>
                </a:lnTo>
                <a:lnTo>
                  <a:pt x="3631010" y="330199"/>
                </a:lnTo>
                <a:lnTo>
                  <a:pt x="3617127" y="348016"/>
                </a:lnTo>
                <a:lnTo>
                  <a:pt x="4013518" y="393699"/>
                </a:lnTo>
                <a:lnTo>
                  <a:pt x="3974605" y="342899"/>
                </a:lnTo>
                <a:lnTo>
                  <a:pt x="3937999" y="317499"/>
                </a:lnTo>
                <a:lnTo>
                  <a:pt x="3895630" y="292099"/>
                </a:lnTo>
                <a:lnTo>
                  <a:pt x="3847775" y="279399"/>
                </a:lnTo>
                <a:lnTo>
                  <a:pt x="3794709" y="266699"/>
                </a:lnTo>
                <a:close/>
              </a:path>
              <a:path w="4013834" h="1320800">
                <a:moveTo>
                  <a:pt x="1583080" y="113597"/>
                </a:moveTo>
                <a:lnTo>
                  <a:pt x="1592985" y="126999"/>
                </a:lnTo>
                <a:lnTo>
                  <a:pt x="1611990" y="146313"/>
                </a:lnTo>
                <a:lnTo>
                  <a:pt x="1969742" y="239923"/>
                </a:lnTo>
                <a:lnTo>
                  <a:pt x="1995426" y="215899"/>
                </a:lnTo>
                <a:lnTo>
                  <a:pt x="2029878" y="177799"/>
                </a:lnTo>
                <a:lnTo>
                  <a:pt x="2047132" y="167078"/>
                </a:lnTo>
                <a:lnTo>
                  <a:pt x="1583080" y="113597"/>
                </a:lnTo>
                <a:close/>
              </a:path>
              <a:path w="4013834" h="1320800">
                <a:moveTo>
                  <a:pt x="2372792" y="114299"/>
                </a:moveTo>
                <a:lnTo>
                  <a:pt x="2168265" y="114299"/>
                </a:lnTo>
                <a:lnTo>
                  <a:pt x="2117174" y="139699"/>
                </a:lnTo>
                <a:lnTo>
                  <a:pt x="2070753" y="152399"/>
                </a:lnTo>
                <a:lnTo>
                  <a:pt x="2047132" y="167078"/>
                </a:lnTo>
                <a:lnTo>
                  <a:pt x="2571550" y="227516"/>
                </a:lnTo>
                <a:lnTo>
                  <a:pt x="2535981" y="203199"/>
                </a:lnTo>
                <a:lnTo>
                  <a:pt x="2497476" y="177799"/>
                </a:lnTo>
                <a:lnTo>
                  <a:pt x="2457515" y="152399"/>
                </a:lnTo>
                <a:lnTo>
                  <a:pt x="2415989" y="126999"/>
                </a:lnTo>
                <a:lnTo>
                  <a:pt x="2372792" y="114299"/>
                </a:lnTo>
                <a:close/>
              </a:path>
              <a:path w="4013834" h="1320800">
                <a:moveTo>
                  <a:pt x="2280958" y="101599"/>
                </a:moveTo>
                <a:lnTo>
                  <a:pt x="2223152" y="114299"/>
                </a:lnTo>
                <a:lnTo>
                  <a:pt x="2327817" y="114299"/>
                </a:lnTo>
                <a:lnTo>
                  <a:pt x="2280958" y="101599"/>
                </a:lnTo>
                <a:close/>
              </a:path>
              <a:path w="4013834" h="1320800">
                <a:moveTo>
                  <a:pt x="1474309" y="0"/>
                </a:moveTo>
                <a:lnTo>
                  <a:pt x="1052816" y="0"/>
                </a:lnTo>
                <a:lnTo>
                  <a:pt x="1411289" y="93798"/>
                </a:lnTo>
                <a:lnTo>
                  <a:pt x="1583080" y="113597"/>
                </a:lnTo>
                <a:lnTo>
                  <a:pt x="1555443" y="76199"/>
                </a:lnTo>
                <a:lnTo>
                  <a:pt x="1517787" y="38099"/>
                </a:lnTo>
                <a:lnTo>
                  <a:pt x="1479951" y="12699"/>
                </a:lnTo>
                <a:lnTo>
                  <a:pt x="1474309" y="0"/>
                </a:lnTo>
                <a:close/>
              </a:path>
              <a:path w="4013834" h="1320800">
                <a:moveTo>
                  <a:pt x="1052816" y="0"/>
                </a:moveTo>
                <a:lnTo>
                  <a:pt x="1084133" y="12699"/>
                </a:lnTo>
                <a:lnTo>
                  <a:pt x="1127705" y="38099"/>
                </a:lnTo>
                <a:lnTo>
                  <a:pt x="1169132" y="50799"/>
                </a:lnTo>
                <a:lnTo>
                  <a:pt x="1197639" y="69175"/>
                </a:lnTo>
                <a:lnTo>
                  <a:pt x="1411289" y="93798"/>
                </a:lnTo>
                <a:lnTo>
                  <a:pt x="1052816" y="0"/>
                </a:lnTo>
                <a:close/>
              </a:path>
              <a:path w="4013834" h="1320800">
                <a:moveTo>
                  <a:pt x="1052816" y="0"/>
                </a:moveTo>
                <a:lnTo>
                  <a:pt x="597405" y="0"/>
                </a:lnTo>
                <a:lnTo>
                  <a:pt x="1197639" y="69175"/>
                </a:lnTo>
                <a:lnTo>
                  <a:pt x="1169132" y="50799"/>
                </a:lnTo>
                <a:lnTo>
                  <a:pt x="1127705" y="38099"/>
                </a:lnTo>
                <a:lnTo>
                  <a:pt x="1084133" y="12699"/>
                </a:lnTo>
                <a:lnTo>
                  <a:pt x="1052816" y="0"/>
                </a:lnTo>
                <a:close/>
              </a:path>
            </a:pathLst>
          </a:custGeom>
          <a:solidFill>
            <a:srgbClr val="BEAED1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8" name="bg object 18"/>
          <p:cNvSpPr/>
          <p:nvPr/>
        </p:nvSpPr>
        <p:spPr>
          <a:xfrm>
            <a:off x="2075476" y="2876543"/>
            <a:ext cx="2279073" cy="259976"/>
          </a:xfrm>
          <a:custGeom>
            <a:avLst/>
            <a:gdLst/>
            <a:ahLst/>
            <a:cxnLst/>
            <a:rect l="l" t="t" r="r" b="b"/>
            <a:pathLst>
              <a:path w="1880235" h="294639">
                <a:moveTo>
                  <a:pt x="0" y="294309"/>
                </a:moveTo>
                <a:lnTo>
                  <a:pt x="1879917" y="0"/>
                </a:lnTo>
              </a:path>
            </a:pathLst>
          </a:custGeom>
          <a:ln w="12700">
            <a:solidFill>
              <a:srgbClr val="CCEFE9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9" name="bg object 19"/>
          <p:cNvSpPr/>
          <p:nvPr/>
        </p:nvSpPr>
        <p:spPr>
          <a:xfrm>
            <a:off x="3001818" y="5736290"/>
            <a:ext cx="509539" cy="259976"/>
          </a:xfrm>
          <a:custGeom>
            <a:avLst/>
            <a:gdLst/>
            <a:ahLst/>
            <a:cxnLst/>
            <a:rect l="l" t="t" r="r" b="b"/>
            <a:pathLst>
              <a:path w="420369" h="294640">
                <a:moveTo>
                  <a:pt x="0" y="294309"/>
                </a:moveTo>
                <a:lnTo>
                  <a:pt x="420370" y="0"/>
                </a:lnTo>
              </a:path>
            </a:pathLst>
          </a:custGeom>
          <a:ln w="12700">
            <a:solidFill>
              <a:srgbClr val="CCEFE9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0" name="bg object 20"/>
          <p:cNvSpPr/>
          <p:nvPr/>
        </p:nvSpPr>
        <p:spPr>
          <a:xfrm>
            <a:off x="4850630" y="5736290"/>
            <a:ext cx="1106824" cy="259976"/>
          </a:xfrm>
          <a:custGeom>
            <a:avLst/>
            <a:gdLst/>
            <a:ahLst/>
            <a:cxnLst/>
            <a:rect l="l" t="t" r="r" b="b"/>
            <a:pathLst>
              <a:path w="913129" h="294640">
                <a:moveTo>
                  <a:pt x="913129" y="294309"/>
                </a:moveTo>
                <a:lnTo>
                  <a:pt x="0" y="0"/>
                </a:lnTo>
              </a:path>
            </a:pathLst>
          </a:custGeom>
          <a:ln w="12700">
            <a:solidFill>
              <a:srgbClr val="F8D3D8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1" name="bg object 21"/>
          <p:cNvSpPr/>
          <p:nvPr/>
        </p:nvSpPr>
        <p:spPr>
          <a:xfrm>
            <a:off x="4528718" y="2876552"/>
            <a:ext cx="2055091" cy="259976"/>
          </a:xfrm>
          <a:custGeom>
            <a:avLst/>
            <a:gdLst/>
            <a:ahLst/>
            <a:cxnLst/>
            <a:rect l="l" t="t" r="r" b="b"/>
            <a:pathLst>
              <a:path w="1695450" h="294639">
                <a:moveTo>
                  <a:pt x="0" y="294246"/>
                </a:moveTo>
                <a:lnTo>
                  <a:pt x="1695361" y="0"/>
                </a:lnTo>
              </a:path>
            </a:pathLst>
          </a:custGeom>
          <a:ln w="12700">
            <a:solidFill>
              <a:srgbClr val="D6CCF2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2" name="bg object 22"/>
          <p:cNvSpPr/>
          <p:nvPr/>
        </p:nvSpPr>
        <p:spPr>
          <a:xfrm>
            <a:off x="6896659" y="2876546"/>
            <a:ext cx="553412" cy="254374"/>
          </a:xfrm>
          <a:custGeom>
            <a:avLst/>
            <a:gdLst/>
            <a:ahLst/>
            <a:cxnLst/>
            <a:rect l="l" t="t" r="r" b="b"/>
            <a:pathLst>
              <a:path w="456564" h="288289">
                <a:moveTo>
                  <a:pt x="0" y="288289"/>
                </a:moveTo>
                <a:lnTo>
                  <a:pt x="456272" y="0"/>
                </a:lnTo>
              </a:path>
            </a:pathLst>
          </a:custGeom>
          <a:ln w="12700">
            <a:solidFill>
              <a:srgbClr val="D6F1F5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3" name="bg object 23"/>
          <p:cNvSpPr/>
          <p:nvPr/>
        </p:nvSpPr>
        <p:spPr>
          <a:xfrm>
            <a:off x="8391569" y="2876548"/>
            <a:ext cx="731982" cy="265579"/>
          </a:xfrm>
          <a:custGeom>
            <a:avLst/>
            <a:gdLst/>
            <a:ahLst/>
            <a:cxnLst/>
            <a:rect l="l" t="t" r="r" b="b"/>
            <a:pathLst>
              <a:path w="603884" h="300989">
                <a:moveTo>
                  <a:pt x="0" y="0"/>
                </a:moveTo>
                <a:lnTo>
                  <a:pt x="603872" y="300405"/>
                </a:lnTo>
              </a:path>
            </a:pathLst>
          </a:custGeom>
          <a:ln w="12700">
            <a:solidFill>
              <a:srgbClr val="CCDBF5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4" name="bg object 24"/>
          <p:cNvSpPr/>
          <p:nvPr/>
        </p:nvSpPr>
        <p:spPr>
          <a:xfrm>
            <a:off x="9742035" y="2876548"/>
            <a:ext cx="1066800" cy="257175"/>
          </a:xfrm>
          <a:custGeom>
            <a:avLst/>
            <a:gdLst/>
            <a:ahLst/>
            <a:cxnLst/>
            <a:rect l="l" t="t" r="r" b="b"/>
            <a:pathLst>
              <a:path w="880109" h="291464">
                <a:moveTo>
                  <a:pt x="0" y="0"/>
                </a:moveTo>
                <a:lnTo>
                  <a:pt x="879487" y="291439"/>
                </a:lnTo>
              </a:path>
            </a:pathLst>
          </a:custGeom>
          <a:ln w="12700">
            <a:solidFill>
              <a:srgbClr val="F8D3D8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5" name="bg object 25"/>
          <p:cNvSpPr/>
          <p:nvPr/>
        </p:nvSpPr>
        <p:spPr>
          <a:xfrm>
            <a:off x="3903447" y="1907239"/>
            <a:ext cx="560339" cy="280147"/>
          </a:xfrm>
          <a:custGeom>
            <a:avLst/>
            <a:gdLst/>
            <a:ahLst/>
            <a:cxnLst/>
            <a:rect l="l" t="t" r="r" b="b"/>
            <a:pathLst>
              <a:path w="462279" h="317500">
                <a:moveTo>
                  <a:pt x="0" y="0"/>
                </a:moveTo>
                <a:lnTo>
                  <a:pt x="461657" y="317500"/>
                </a:lnTo>
              </a:path>
            </a:pathLst>
          </a:custGeom>
          <a:ln w="12700">
            <a:solidFill>
              <a:srgbClr val="FFE082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6" name="bg object 26"/>
          <p:cNvSpPr/>
          <p:nvPr/>
        </p:nvSpPr>
        <p:spPr>
          <a:xfrm>
            <a:off x="4220839" y="4766985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499"/>
                </a:lnTo>
              </a:path>
            </a:pathLst>
          </a:custGeom>
          <a:ln w="12700">
            <a:solidFill>
              <a:srgbClr val="FFE082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7" name="bg object 27"/>
          <p:cNvSpPr/>
          <p:nvPr/>
        </p:nvSpPr>
        <p:spPr>
          <a:xfrm>
            <a:off x="6609378" y="1907239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500"/>
                </a:lnTo>
              </a:path>
            </a:pathLst>
          </a:custGeom>
          <a:ln w="12700">
            <a:solidFill>
              <a:srgbClr val="FFE7DB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8" name="bg object 28"/>
          <p:cNvSpPr/>
          <p:nvPr/>
        </p:nvSpPr>
        <p:spPr>
          <a:xfrm>
            <a:off x="6713297" y="4766985"/>
            <a:ext cx="330970" cy="280147"/>
          </a:xfrm>
          <a:custGeom>
            <a:avLst/>
            <a:gdLst/>
            <a:ahLst/>
            <a:cxnLst/>
            <a:rect l="l" t="t" r="r" b="b"/>
            <a:pathLst>
              <a:path w="273050" h="317500">
                <a:moveTo>
                  <a:pt x="0" y="0"/>
                </a:moveTo>
                <a:lnTo>
                  <a:pt x="273050" y="317499"/>
                </a:lnTo>
              </a:path>
            </a:pathLst>
          </a:custGeom>
          <a:ln w="12700">
            <a:solidFill>
              <a:srgbClr val="FFE7DB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9" name="bg object 29"/>
          <p:cNvSpPr/>
          <p:nvPr/>
        </p:nvSpPr>
        <p:spPr>
          <a:xfrm>
            <a:off x="8143819" y="1907239"/>
            <a:ext cx="1597121" cy="280147"/>
          </a:xfrm>
          <a:custGeom>
            <a:avLst/>
            <a:gdLst/>
            <a:ahLst/>
            <a:cxnLst/>
            <a:rect l="l" t="t" r="r" b="b"/>
            <a:pathLst>
              <a:path w="1317625" h="317500">
                <a:moveTo>
                  <a:pt x="1317040" y="0"/>
                </a:moveTo>
                <a:lnTo>
                  <a:pt x="0" y="317500"/>
                </a:lnTo>
              </a:path>
            </a:pathLst>
          </a:custGeom>
          <a:ln w="12700">
            <a:solidFill>
              <a:srgbClr val="B3DDE2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0" name="bg object 30"/>
          <p:cNvSpPr/>
          <p:nvPr/>
        </p:nvSpPr>
        <p:spPr>
          <a:xfrm>
            <a:off x="9654792" y="4766985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499"/>
                </a:lnTo>
              </a:path>
            </a:pathLst>
          </a:custGeom>
          <a:ln w="12700">
            <a:solidFill>
              <a:srgbClr val="B3DDE2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1" name="bg object 31"/>
          <p:cNvSpPr/>
          <p:nvPr/>
        </p:nvSpPr>
        <p:spPr>
          <a:xfrm>
            <a:off x="7081828" y="2551578"/>
            <a:ext cx="805873" cy="324971"/>
          </a:xfrm>
          <a:custGeom>
            <a:avLst/>
            <a:gdLst/>
            <a:ahLst/>
            <a:cxnLst/>
            <a:rect l="l" t="t" r="r" b="b"/>
            <a:pathLst>
              <a:path w="664845" h="368300">
                <a:moveTo>
                  <a:pt x="664578" y="0"/>
                </a:moveTo>
                <a:lnTo>
                  <a:pt x="0" y="0"/>
                </a:lnTo>
                <a:lnTo>
                  <a:pt x="0" y="368300"/>
                </a:lnTo>
                <a:lnTo>
                  <a:pt x="664578" y="368300"/>
                </a:lnTo>
                <a:lnTo>
                  <a:pt x="664578" y="0"/>
                </a:lnTo>
                <a:close/>
              </a:path>
            </a:pathLst>
          </a:custGeom>
          <a:solidFill>
            <a:srgbClr val="D6F1F5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2" name="bg object 32"/>
          <p:cNvSpPr/>
          <p:nvPr/>
        </p:nvSpPr>
        <p:spPr>
          <a:xfrm>
            <a:off x="8073767" y="5047128"/>
            <a:ext cx="3162685" cy="324971"/>
          </a:xfrm>
          <a:custGeom>
            <a:avLst/>
            <a:gdLst/>
            <a:ahLst/>
            <a:cxnLst/>
            <a:rect l="l" t="t" r="r" b="b"/>
            <a:pathLst>
              <a:path w="2609215" h="368300">
                <a:moveTo>
                  <a:pt x="2608681" y="0"/>
                </a:moveTo>
                <a:lnTo>
                  <a:pt x="0" y="0"/>
                </a:lnTo>
                <a:lnTo>
                  <a:pt x="0" y="368300"/>
                </a:lnTo>
                <a:lnTo>
                  <a:pt x="2608681" y="368300"/>
                </a:lnTo>
                <a:lnTo>
                  <a:pt x="2608681" y="0"/>
                </a:lnTo>
                <a:close/>
              </a:path>
            </a:pathLst>
          </a:custGeom>
          <a:solidFill>
            <a:srgbClr val="B3DDE2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3" name="bg object 33"/>
          <p:cNvSpPr/>
          <p:nvPr/>
        </p:nvSpPr>
        <p:spPr>
          <a:xfrm>
            <a:off x="0" y="3994901"/>
            <a:ext cx="12192000" cy="0"/>
          </a:xfrm>
          <a:custGeom>
            <a:avLst/>
            <a:gdLst/>
            <a:ahLst/>
            <a:cxnLst/>
            <a:rect l="l" t="t" r="r" b="b"/>
            <a:pathLst>
              <a:path w="10058400">
                <a:moveTo>
                  <a:pt x="0" y="0"/>
                </a:moveTo>
                <a:lnTo>
                  <a:pt x="100584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4" name="bg object 34"/>
          <p:cNvSpPr/>
          <p:nvPr/>
        </p:nvSpPr>
        <p:spPr>
          <a:xfrm>
            <a:off x="9964118" y="5348577"/>
            <a:ext cx="688879" cy="636494"/>
          </a:xfrm>
          <a:custGeom>
            <a:avLst/>
            <a:gdLst/>
            <a:ahLst/>
            <a:cxnLst/>
            <a:rect l="l" t="t" r="r" b="b"/>
            <a:pathLst>
              <a:path w="568325" h="721359">
                <a:moveTo>
                  <a:pt x="568134" y="0"/>
                </a:moveTo>
                <a:lnTo>
                  <a:pt x="0" y="721347"/>
                </a:lnTo>
              </a:path>
            </a:pathLst>
          </a:custGeom>
          <a:ln w="12699">
            <a:solidFill>
              <a:srgbClr val="52C4D6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pic>
        <p:nvPicPr>
          <p:cNvPr id="35" name="bg object 3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8947" y="592420"/>
            <a:ext cx="245810" cy="165589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0235" y="592421"/>
            <a:ext cx="429230" cy="165596"/>
          </a:xfrm>
          <a:prstGeom prst="rect">
            <a:avLst/>
          </a:prstGeom>
        </p:spPr>
      </p:pic>
      <p:sp>
        <p:nvSpPr>
          <p:cNvPr id="37" name="bg object 37"/>
          <p:cNvSpPr/>
          <p:nvPr/>
        </p:nvSpPr>
        <p:spPr>
          <a:xfrm>
            <a:off x="384850" y="801659"/>
            <a:ext cx="141623" cy="123825"/>
          </a:xfrm>
          <a:custGeom>
            <a:avLst/>
            <a:gdLst/>
            <a:ahLst/>
            <a:cxnLst/>
            <a:rect l="l" t="t" r="r" b="b"/>
            <a:pathLst>
              <a:path w="116840" h="140334">
                <a:moveTo>
                  <a:pt x="58166" y="0"/>
                </a:moveTo>
                <a:lnTo>
                  <a:pt x="35793" y="3213"/>
                </a:lnTo>
                <a:lnTo>
                  <a:pt x="18953" y="11976"/>
                </a:lnTo>
                <a:lnTo>
                  <a:pt x="8340" y="24967"/>
                </a:lnTo>
                <a:lnTo>
                  <a:pt x="4648" y="40868"/>
                </a:lnTo>
                <a:lnTo>
                  <a:pt x="9635" y="59420"/>
                </a:lnTo>
                <a:lnTo>
                  <a:pt x="22337" y="71072"/>
                </a:lnTo>
                <a:lnTo>
                  <a:pt x="39361" y="77994"/>
                </a:lnTo>
                <a:lnTo>
                  <a:pt x="68652" y="85174"/>
                </a:lnTo>
                <a:lnTo>
                  <a:pt x="77706" y="88563"/>
                </a:lnTo>
                <a:lnTo>
                  <a:pt x="83705" y="93171"/>
                </a:lnTo>
                <a:lnTo>
                  <a:pt x="85877" y="99644"/>
                </a:lnTo>
                <a:lnTo>
                  <a:pt x="84363" y="105290"/>
                </a:lnTo>
                <a:lnTo>
                  <a:pt x="79795" y="110170"/>
                </a:lnTo>
                <a:lnTo>
                  <a:pt x="72134" y="113601"/>
                </a:lnTo>
                <a:lnTo>
                  <a:pt x="61341" y="114896"/>
                </a:lnTo>
                <a:lnTo>
                  <a:pt x="47524" y="113439"/>
                </a:lnTo>
                <a:lnTo>
                  <a:pt x="35352" y="109485"/>
                </a:lnTo>
                <a:lnTo>
                  <a:pt x="24963" y="103661"/>
                </a:lnTo>
                <a:lnTo>
                  <a:pt x="16497" y="96596"/>
                </a:lnTo>
                <a:lnTo>
                  <a:pt x="0" y="118554"/>
                </a:lnTo>
                <a:lnTo>
                  <a:pt x="11165" y="127328"/>
                </a:lnTo>
                <a:lnTo>
                  <a:pt x="24769" y="134135"/>
                </a:lnTo>
                <a:lnTo>
                  <a:pt x="40953" y="138540"/>
                </a:lnTo>
                <a:lnTo>
                  <a:pt x="59855" y="140106"/>
                </a:lnTo>
                <a:lnTo>
                  <a:pt x="84742" y="136795"/>
                </a:lnTo>
                <a:lnTo>
                  <a:pt x="102371" y="127652"/>
                </a:lnTo>
                <a:lnTo>
                  <a:pt x="112861" y="113858"/>
                </a:lnTo>
                <a:lnTo>
                  <a:pt x="116332" y="96596"/>
                </a:lnTo>
                <a:lnTo>
                  <a:pt x="111340" y="78068"/>
                </a:lnTo>
                <a:lnTo>
                  <a:pt x="98615" y="66271"/>
                </a:lnTo>
                <a:lnTo>
                  <a:pt x="81527" y="59166"/>
                </a:lnTo>
                <a:lnTo>
                  <a:pt x="52185" y="52002"/>
                </a:lnTo>
                <a:lnTo>
                  <a:pt x="43278" y="48934"/>
                </a:lnTo>
                <a:lnTo>
                  <a:pt x="37424" y="44840"/>
                </a:lnTo>
                <a:lnTo>
                  <a:pt x="35318" y="39052"/>
                </a:lnTo>
                <a:lnTo>
                  <a:pt x="35318" y="30911"/>
                </a:lnTo>
                <a:lnTo>
                  <a:pt x="42519" y="25222"/>
                </a:lnTo>
                <a:lnTo>
                  <a:pt x="56045" y="25222"/>
                </a:lnTo>
                <a:lnTo>
                  <a:pt x="66554" y="26111"/>
                </a:lnTo>
                <a:lnTo>
                  <a:pt x="77122" y="28830"/>
                </a:lnTo>
                <a:lnTo>
                  <a:pt x="87254" y="33457"/>
                </a:lnTo>
                <a:lnTo>
                  <a:pt x="96456" y="40068"/>
                </a:lnTo>
                <a:lnTo>
                  <a:pt x="113157" y="18922"/>
                </a:lnTo>
                <a:lnTo>
                  <a:pt x="101828" y="10731"/>
                </a:lnTo>
                <a:lnTo>
                  <a:pt x="88833" y="4808"/>
                </a:lnTo>
                <a:lnTo>
                  <a:pt x="74252" y="1211"/>
                </a:lnTo>
                <a:lnTo>
                  <a:pt x="5816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8" name="bg object 38"/>
          <p:cNvSpPr/>
          <p:nvPr/>
        </p:nvSpPr>
        <p:spPr>
          <a:xfrm>
            <a:off x="534800" y="803461"/>
            <a:ext cx="577273" cy="120463"/>
          </a:xfrm>
          <a:custGeom>
            <a:avLst/>
            <a:gdLst/>
            <a:ahLst/>
            <a:cxnLst/>
            <a:rect l="l" t="t" r="r" b="b"/>
            <a:pathLst>
              <a:path w="476250" h="136525">
                <a:moveTo>
                  <a:pt x="112534" y="25"/>
                </a:moveTo>
                <a:lnTo>
                  <a:pt x="0" y="25"/>
                </a:lnTo>
                <a:lnTo>
                  <a:pt x="0" y="25425"/>
                </a:lnTo>
                <a:lnTo>
                  <a:pt x="41249" y="25425"/>
                </a:lnTo>
                <a:lnTo>
                  <a:pt x="41249" y="135915"/>
                </a:lnTo>
                <a:lnTo>
                  <a:pt x="71501" y="135915"/>
                </a:lnTo>
                <a:lnTo>
                  <a:pt x="71501" y="25425"/>
                </a:lnTo>
                <a:lnTo>
                  <a:pt x="112534" y="25425"/>
                </a:lnTo>
                <a:lnTo>
                  <a:pt x="112534" y="25"/>
                </a:lnTo>
                <a:close/>
              </a:path>
              <a:path w="476250" h="136525">
                <a:moveTo>
                  <a:pt x="257822" y="12"/>
                </a:moveTo>
                <a:lnTo>
                  <a:pt x="223558" y="12"/>
                </a:lnTo>
                <a:lnTo>
                  <a:pt x="188861" y="54508"/>
                </a:lnTo>
                <a:lnTo>
                  <a:pt x="153758" y="12"/>
                </a:lnTo>
                <a:lnTo>
                  <a:pt x="119494" y="12"/>
                </a:lnTo>
                <a:lnTo>
                  <a:pt x="173850" y="80124"/>
                </a:lnTo>
                <a:lnTo>
                  <a:pt x="173850" y="135636"/>
                </a:lnTo>
                <a:lnTo>
                  <a:pt x="203885" y="135636"/>
                </a:lnTo>
                <a:lnTo>
                  <a:pt x="203885" y="80124"/>
                </a:lnTo>
                <a:lnTo>
                  <a:pt x="257822" y="12"/>
                </a:lnTo>
                <a:close/>
              </a:path>
              <a:path w="476250" h="136525">
                <a:moveTo>
                  <a:pt x="357860" y="110490"/>
                </a:moveTo>
                <a:lnTo>
                  <a:pt x="298208" y="110490"/>
                </a:lnTo>
                <a:lnTo>
                  <a:pt x="298208" y="0"/>
                </a:lnTo>
                <a:lnTo>
                  <a:pt x="268173" y="0"/>
                </a:lnTo>
                <a:lnTo>
                  <a:pt x="268173" y="110490"/>
                </a:lnTo>
                <a:lnTo>
                  <a:pt x="268173" y="135890"/>
                </a:lnTo>
                <a:lnTo>
                  <a:pt x="357860" y="135890"/>
                </a:lnTo>
                <a:lnTo>
                  <a:pt x="357860" y="110490"/>
                </a:lnTo>
                <a:close/>
              </a:path>
              <a:path w="476250" h="136525">
                <a:moveTo>
                  <a:pt x="475856" y="0"/>
                </a:moveTo>
                <a:lnTo>
                  <a:pt x="376021" y="0"/>
                </a:lnTo>
                <a:lnTo>
                  <a:pt x="376021" y="25400"/>
                </a:lnTo>
                <a:lnTo>
                  <a:pt x="376021" y="54610"/>
                </a:lnTo>
                <a:lnTo>
                  <a:pt x="376021" y="78740"/>
                </a:lnTo>
                <a:lnTo>
                  <a:pt x="376021" y="110490"/>
                </a:lnTo>
                <a:lnTo>
                  <a:pt x="376021" y="135890"/>
                </a:lnTo>
                <a:lnTo>
                  <a:pt x="475856" y="135890"/>
                </a:lnTo>
                <a:lnTo>
                  <a:pt x="475856" y="110490"/>
                </a:lnTo>
                <a:lnTo>
                  <a:pt x="406057" y="110490"/>
                </a:lnTo>
                <a:lnTo>
                  <a:pt x="406057" y="78740"/>
                </a:lnTo>
                <a:lnTo>
                  <a:pt x="474383" y="78740"/>
                </a:lnTo>
                <a:lnTo>
                  <a:pt x="474383" y="54610"/>
                </a:lnTo>
                <a:lnTo>
                  <a:pt x="406057" y="54610"/>
                </a:lnTo>
                <a:lnTo>
                  <a:pt x="406057" y="25400"/>
                </a:lnTo>
                <a:lnTo>
                  <a:pt x="475856" y="25400"/>
                </a:lnTo>
                <a:lnTo>
                  <a:pt x="4758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9" name="bg object 39"/>
          <p:cNvSpPr/>
          <p:nvPr/>
        </p:nvSpPr>
        <p:spPr>
          <a:xfrm>
            <a:off x="413171" y="284985"/>
            <a:ext cx="673485" cy="207309"/>
          </a:xfrm>
          <a:custGeom>
            <a:avLst/>
            <a:gdLst/>
            <a:ahLst/>
            <a:cxnLst/>
            <a:rect l="l" t="t" r="r" b="b"/>
            <a:pathLst>
              <a:path w="555625" h="234950">
                <a:moveTo>
                  <a:pt x="128866" y="0"/>
                </a:moveTo>
                <a:lnTo>
                  <a:pt x="83956" y="8291"/>
                </a:lnTo>
                <a:lnTo>
                  <a:pt x="42411" y="31483"/>
                </a:lnTo>
                <a:lnTo>
                  <a:pt x="11877" y="67047"/>
                </a:lnTo>
                <a:lnTo>
                  <a:pt x="0" y="112458"/>
                </a:lnTo>
                <a:lnTo>
                  <a:pt x="6762" y="144233"/>
                </a:lnTo>
                <a:lnTo>
                  <a:pt x="24590" y="169870"/>
                </a:lnTo>
                <a:lnTo>
                  <a:pt x="49795" y="186994"/>
                </a:lnTo>
                <a:lnTo>
                  <a:pt x="78689" y="193230"/>
                </a:lnTo>
                <a:lnTo>
                  <a:pt x="88851" y="192429"/>
                </a:lnTo>
                <a:lnTo>
                  <a:pt x="116319" y="174764"/>
                </a:lnTo>
                <a:lnTo>
                  <a:pt x="94274" y="169260"/>
                </a:lnTo>
                <a:lnTo>
                  <a:pt x="69129" y="152914"/>
                </a:lnTo>
                <a:lnTo>
                  <a:pt x="48475" y="125976"/>
                </a:lnTo>
                <a:lnTo>
                  <a:pt x="39903" y="88696"/>
                </a:lnTo>
                <a:lnTo>
                  <a:pt x="43940" y="63464"/>
                </a:lnTo>
                <a:lnTo>
                  <a:pt x="56799" y="42438"/>
                </a:lnTo>
                <a:lnTo>
                  <a:pt x="79599" y="28044"/>
                </a:lnTo>
                <a:lnTo>
                  <a:pt x="113461" y="22707"/>
                </a:lnTo>
                <a:lnTo>
                  <a:pt x="148237" y="28812"/>
                </a:lnTo>
                <a:lnTo>
                  <a:pt x="175261" y="44618"/>
                </a:lnTo>
                <a:lnTo>
                  <a:pt x="196620" y="66363"/>
                </a:lnTo>
                <a:lnTo>
                  <a:pt x="214401" y="90284"/>
                </a:lnTo>
                <a:lnTo>
                  <a:pt x="206858" y="95227"/>
                </a:lnTo>
                <a:lnTo>
                  <a:pt x="200280" y="102496"/>
                </a:lnTo>
                <a:lnTo>
                  <a:pt x="195629" y="112635"/>
                </a:lnTo>
                <a:lnTo>
                  <a:pt x="193865" y="126187"/>
                </a:lnTo>
                <a:lnTo>
                  <a:pt x="196199" y="143924"/>
                </a:lnTo>
                <a:lnTo>
                  <a:pt x="218404" y="179195"/>
                </a:lnTo>
                <a:lnTo>
                  <a:pt x="271327" y="214142"/>
                </a:lnTo>
                <a:lnTo>
                  <a:pt x="338287" y="232344"/>
                </a:lnTo>
                <a:lnTo>
                  <a:pt x="373481" y="234416"/>
                </a:lnTo>
                <a:lnTo>
                  <a:pt x="408179" y="230742"/>
                </a:lnTo>
                <a:lnTo>
                  <a:pt x="476533" y="205645"/>
                </a:lnTo>
                <a:lnTo>
                  <a:pt x="515399" y="177509"/>
                </a:lnTo>
                <a:lnTo>
                  <a:pt x="545360" y="139544"/>
                </a:lnTo>
                <a:lnTo>
                  <a:pt x="555371" y="101371"/>
                </a:lnTo>
                <a:lnTo>
                  <a:pt x="552875" y="87636"/>
                </a:lnTo>
                <a:lnTo>
                  <a:pt x="545674" y="75436"/>
                </a:lnTo>
                <a:lnTo>
                  <a:pt x="534196" y="66700"/>
                </a:lnTo>
                <a:lnTo>
                  <a:pt x="518871" y="63360"/>
                </a:lnTo>
                <a:lnTo>
                  <a:pt x="505651" y="65900"/>
                </a:lnTo>
                <a:lnTo>
                  <a:pt x="492645" y="91338"/>
                </a:lnTo>
                <a:lnTo>
                  <a:pt x="500235" y="94688"/>
                </a:lnTo>
                <a:lnTo>
                  <a:pt x="508041" y="101106"/>
                </a:lnTo>
                <a:lnTo>
                  <a:pt x="514137" y="111089"/>
                </a:lnTo>
                <a:lnTo>
                  <a:pt x="516597" y="125133"/>
                </a:lnTo>
                <a:lnTo>
                  <a:pt x="512847" y="142852"/>
                </a:lnTo>
                <a:lnTo>
                  <a:pt x="503269" y="154036"/>
                </a:lnTo>
                <a:lnTo>
                  <a:pt x="490376" y="159874"/>
                </a:lnTo>
                <a:lnTo>
                  <a:pt x="476681" y="161556"/>
                </a:lnTo>
                <a:lnTo>
                  <a:pt x="452646" y="156523"/>
                </a:lnTo>
                <a:lnTo>
                  <a:pt x="430214" y="143867"/>
                </a:lnTo>
                <a:lnTo>
                  <a:pt x="410775" y="127250"/>
                </a:lnTo>
                <a:lnTo>
                  <a:pt x="395719" y="110337"/>
                </a:lnTo>
                <a:lnTo>
                  <a:pt x="378210" y="87509"/>
                </a:lnTo>
                <a:lnTo>
                  <a:pt x="359151" y="65074"/>
                </a:lnTo>
                <a:lnTo>
                  <a:pt x="337417" y="47983"/>
                </a:lnTo>
                <a:lnTo>
                  <a:pt x="311886" y="41186"/>
                </a:lnTo>
                <a:lnTo>
                  <a:pt x="298313" y="42670"/>
                </a:lnTo>
                <a:lnTo>
                  <a:pt x="286235" y="46729"/>
                </a:lnTo>
                <a:lnTo>
                  <a:pt x="276296" y="52769"/>
                </a:lnTo>
                <a:lnTo>
                  <a:pt x="269138" y="60198"/>
                </a:lnTo>
                <a:lnTo>
                  <a:pt x="285044" y="84350"/>
                </a:lnTo>
                <a:lnTo>
                  <a:pt x="322854" y="127901"/>
                </a:lnTo>
                <a:lnTo>
                  <a:pt x="351460" y="154394"/>
                </a:lnTo>
                <a:lnTo>
                  <a:pt x="394815" y="182646"/>
                </a:lnTo>
                <a:lnTo>
                  <a:pt x="427075" y="192709"/>
                </a:lnTo>
                <a:lnTo>
                  <a:pt x="427075" y="195872"/>
                </a:lnTo>
                <a:lnTo>
                  <a:pt x="413956" y="195872"/>
                </a:lnTo>
                <a:lnTo>
                  <a:pt x="395239" y="194438"/>
                </a:lnTo>
                <a:lnTo>
                  <a:pt x="347333" y="178507"/>
                </a:lnTo>
                <a:lnTo>
                  <a:pt x="289901" y="134957"/>
                </a:lnTo>
                <a:lnTo>
                  <a:pt x="228079" y="55435"/>
                </a:lnTo>
                <a:lnTo>
                  <a:pt x="204956" y="30293"/>
                </a:lnTo>
                <a:lnTo>
                  <a:pt x="181249" y="13068"/>
                </a:lnTo>
                <a:lnTo>
                  <a:pt x="156154" y="3168"/>
                </a:lnTo>
                <a:lnTo>
                  <a:pt x="12886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03095" y="387398"/>
            <a:ext cx="4185611" cy="244362"/>
          </a:xfrm>
        </p:spPr>
        <p:txBody>
          <a:bodyPr lIns="0" tIns="0" rIns="0" bIns="0"/>
          <a:lstStyle>
            <a:lvl1pPr>
              <a:defRPr sz="1588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62627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03095" y="387398"/>
            <a:ext cx="4185611" cy="244362"/>
          </a:xfrm>
        </p:spPr>
        <p:txBody>
          <a:bodyPr lIns="0" tIns="0" rIns="0" bIns="0"/>
          <a:lstStyle>
            <a:lvl1pPr>
              <a:defRPr sz="1588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37526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03095" y="387398"/>
            <a:ext cx="4185611" cy="244362"/>
          </a:xfrm>
        </p:spPr>
        <p:txBody>
          <a:bodyPr lIns="0" tIns="0" rIns="0" bIns="0"/>
          <a:lstStyle>
            <a:lvl1pPr>
              <a:defRPr sz="1588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868926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78824"/>
            <a:ext cx="12192000" cy="1479176"/>
          </a:xfrm>
          <a:custGeom>
            <a:avLst/>
            <a:gdLst/>
            <a:ahLst/>
            <a:cxnLst/>
            <a:rect l="l" t="t" r="r" b="b"/>
            <a:pathLst>
              <a:path w="10058400" h="1676400">
                <a:moveTo>
                  <a:pt x="10058400" y="0"/>
                </a:moveTo>
                <a:lnTo>
                  <a:pt x="0" y="0"/>
                </a:lnTo>
                <a:lnTo>
                  <a:pt x="0" y="1676400"/>
                </a:lnTo>
                <a:lnTo>
                  <a:pt x="10058400" y="1676400"/>
                </a:lnTo>
                <a:lnTo>
                  <a:pt x="10058400" y="0"/>
                </a:lnTo>
                <a:close/>
              </a:path>
            </a:pathLst>
          </a:custGeom>
          <a:solidFill>
            <a:srgbClr val="DFD7E8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7" name="bg object 17"/>
          <p:cNvSpPr/>
          <p:nvPr/>
        </p:nvSpPr>
        <p:spPr>
          <a:xfrm>
            <a:off x="4251205" y="1559297"/>
            <a:ext cx="181648" cy="280147"/>
          </a:xfrm>
          <a:custGeom>
            <a:avLst/>
            <a:gdLst/>
            <a:ahLst/>
            <a:cxnLst/>
            <a:rect l="l" t="t" r="r" b="b"/>
            <a:pathLst>
              <a:path w="149860" h="317500">
                <a:moveTo>
                  <a:pt x="0" y="0"/>
                </a:moveTo>
                <a:lnTo>
                  <a:pt x="149821" y="317500"/>
                </a:lnTo>
              </a:path>
            </a:pathLst>
          </a:custGeom>
          <a:ln w="12700">
            <a:solidFill>
              <a:srgbClr val="FFE082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8" name="bg object 18"/>
          <p:cNvSpPr/>
          <p:nvPr/>
        </p:nvSpPr>
        <p:spPr>
          <a:xfrm>
            <a:off x="6821738" y="1559297"/>
            <a:ext cx="462588" cy="280147"/>
          </a:xfrm>
          <a:custGeom>
            <a:avLst/>
            <a:gdLst/>
            <a:ahLst/>
            <a:cxnLst/>
            <a:rect l="l" t="t" r="r" b="b"/>
            <a:pathLst>
              <a:path w="381635" h="317500">
                <a:moveTo>
                  <a:pt x="0" y="0"/>
                </a:moveTo>
                <a:lnTo>
                  <a:pt x="381279" y="317500"/>
                </a:lnTo>
              </a:path>
            </a:pathLst>
          </a:custGeom>
          <a:ln w="12700">
            <a:solidFill>
              <a:srgbClr val="FFE7DB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9" name="bg object 19"/>
          <p:cNvSpPr/>
          <p:nvPr/>
        </p:nvSpPr>
        <p:spPr>
          <a:xfrm>
            <a:off x="9794577" y="1559297"/>
            <a:ext cx="191655" cy="280147"/>
          </a:xfrm>
          <a:custGeom>
            <a:avLst/>
            <a:gdLst/>
            <a:ahLst/>
            <a:cxnLst/>
            <a:rect l="l" t="t" r="r" b="b"/>
            <a:pathLst>
              <a:path w="158115" h="317500">
                <a:moveTo>
                  <a:pt x="0" y="0"/>
                </a:moveTo>
                <a:lnTo>
                  <a:pt x="158064" y="317500"/>
                </a:lnTo>
              </a:path>
            </a:pathLst>
          </a:custGeom>
          <a:ln w="12700">
            <a:solidFill>
              <a:srgbClr val="B3DDE2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0" name="bg object 20"/>
          <p:cNvSpPr/>
          <p:nvPr/>
        </p:nvSpPr>
        <p:spPr>
          <a:xfrm>
            <a:off x="7381654" y="2192430"/>
            <a:ext cx="2062788" cy="324971"/>
          </a:xfrm>
          <a:custGeom>
            <a:avLst/>
            <a:gdLst/>
            <a:ahLst/>
            <a:cxnLst/>
            <a:rect l="l" t="t" r="r" b="b"/>
            <a:pathLst>
              <a:path w="1701800" h="368300">
                <a:moveTo>
                  <a:pt x="1701355" y="0"/>
                </a:moveTo>
                <a:lnTo>
                  <a:pt x="0" y="0"/>
                </a:lnTo>
                <a:lnTo>
                  <a:pt x="0" y="368300"/>
                </a:lnTo>
                <a:lnTo>
                  <a:pt x="1701355" y="368300"/>
                </a:lnTo>
                <a:lnTo>
                  <a:pt x="1701355" y="0"/>
                </a:lnTo>
                <a:close/>
              </a:path>
            </a:pathLst>
          </a:custGeom>
          <a:solidFill>
            <a:srgbClr val="D6CCF2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1" name="bg object 21"/>
          <p:cNvSpPr/>
          <p:nvPr/>
        </p:nvSpPr>
        <p:spPr>
          <a:xfrm>
            <a:off x="9482666" y="2192430"/>
            <a:ext cx="2198255" cy="324971"/>
          </a:xfrm>
          <a:custGeom>
            <a:avLst/>
            <a:gdLst/>
            <a:ahLst/>
            <a:cxnLst/>
            <a:rect l="l" t="t" r="r" b="b"/>
            <a:pathLst>
              <a:path w="1813559" h="368300">
                <a:moveTo>
                  <a:pt x="1813559" y="0"/>
                </a:moveTo>
                <a:lnTo>
                  <a:pt x="0" y="0"/>
                </a:lnTo>
                <a:lnTo>
                  <a:pt x="0" y="368300"/>
                </a:lnTo>
                <a:lnTo>
                  <a:pt x="1813559" y="368300"/>
                </a:lnTo>
                <a:lnTo>
                  <a:pt x="1813559" y="0"/>
                </a:lnTo>
                <a:close/>
              </a:path>
            </a:pathLst>
          </a:custGeom>
          <a:solidFill>
            <a:srgbClr val="D6F1F5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2" name="bg object 22"/>
          <p:cNvSpPr/>
          <p:nvPr/>
        </p:nvSpPr>
        <p:spPr>
          <a:xfrm>
            <a:off x="6211716" y="1839445"/>
            <a:ext cx="2019684" cy="324971"/>
          </a:xfrm>
          <a:custGeom>
            <a:avLst/>
            <a:gdLst/>
            <a:ahLst/>
            <a:cxnLst/>
            <a:rect l="l" t="t" r="r" b="b"/>
            <a:pathLst>
              <a:path w="1666240" h="368300">
                <a:moveTo>
                  <a:pt x="1665795" y="0"/>
                </a:moveTo>
                <a:lnTo>
                  <a:pt x="0" y="0"/>
                </a:lnTo>
                <a:lnTo>
                  <a:pt x="0" y="368300"/>
                </a:lnTo>
                <a:lnTo>
                  <a:pt x="1665795" y="368300"/>
                </a:lnTo>
                <a:lnTo>
                  <a:pt x="1665795" y="0"/>
                </a:lnTo>
                <a:close/>
              </a:path>
            </a:pathLst>
          </a:custGeom>
          <a:solidFill>
            <a:srgbClr val="FFE7DB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3" name="bg object 23"/>
          <p:cNvSpPr/>
          <p:nvPr/>
        </p:nvSpPr>
        <p:spPr>
          <a:xfrm>
            <a:off x="8269623" y="1839445"/>
            <a:ext cx="3091103" cy="324971"/>
          </a:xfrm>
          <a:custGeom>
            <a:avLst/>
            <a:gdLst/>
            <a:ahLst/>
            <a:cxnLst/>
            <a:rect l="l" t="t" r="r" b="b"/>
            <a:pathLst>
              <a:path w="2550159" h="368300">
                <a:moveTo>
                  <a:pt x="2550159" y="0"/>
                </a:moveTo>
                <a:lnTo>
                  <a:pt x="0" y="0"/>
                </a:lnTo>
                <a:lnTo>
                  <a:pt x="0" y="368300"/>
                </a:lnTo>
                <a:lnTo>
                  <a:pt x="2550159" y="368300"/>
                </a:lnTo>
                <a:lnTo>
                  <a:pt x="2550159" y="0"/>
                </a:lnTo>
                <a:close/>
              </a:path>
            </a:pathLst>
          </a:custGeom>
          <a:solidFill>
            <a:srgbClr val="B3DDE2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4" name="bg object 24"/>
          <p:cNvSpPr/>
          <p:nvPr/>
        </p:nvSpPr>
        <p:spPr>
          <a:xfrm>
            <a:off x="2552664" y="2343708"/>
            <a:ext cx="537248" cy="703169"/>
          </a:xfrm>
          <a:custGeom>
            <a:avLst/>
            <a:gdLst/>
            <a:ahLst/>
            <a:cxnLst/>
            <a:rect l="l" t="t" r="r" b="b"/>
            <a:pathLst>
              <a:path w="443230" h="796925">
                <a:moveTo>
                  <a:pt x="443039" y="0"/>
                </a:moveTo>
                <a:lnTo>
                  <a:pt x="0" y="237858"/>
                </a:lnTo>
                <a:lnTo>
                  <a:pt x="0" y="796874"/>
                </a:lnTo>
              </a:path>
            </a:pathLst>
          </a:custGeom>
          <a:ln w="12700">
            <a:solidFill>
              <a:srgbClr val="CCEFE9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5" name="bg object 25"/>
          <p:cNvSpPr/>
          <p:nvPr/>
        </p:nvSpPr>
        <p:spPr>
          <a:xfrm>
            <a:off x="7580785" y="2506192"/>
            <a:ext cx="635770" cy="197224"/>
          </a:xfrm>
          <a:custGeom>
            <a:avLst/>
            <a:gdLst/>
            <a:ahLst/>
            <a:cxnLst/>
            <a:rect l="l" t="t" r="r" b="b"/>
            <a:pathLst>
              <a:path w="524509" h="223519">
                <a:moveTo>
                  <a:pt x="523938" y="0"/>
                </a:moveTo>
                <a:lnTo>
                  <a:pt x="0" y="223367"/>
                </a:lnTo>
              </a:path>
            </a:pathLst>
          </a:custGeom>
          <a:ln w="12700">
            <a:solidFill>
              <a:srgbClr val="D6CCF2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6" name="bg object 26"/>
          <p:cNvSpPr/>
          <p:nvPr/>
        </p:nvSpPr>
        <p:spPr>
          <a:xfrm>
            <a:off x="10159991" y="2503172"/>
            <a:ext cx="96982" cy="200025"/>
          </a:xfrm>
          <a:custGeom>
            <a:avLst/>
            <a:gdLst/>
            <a:ahLst/>
            <a:cxnLst/>
            <a:rect l="l" t="t" r="r" b="b"/>
            <a:pathLst>
              <a:path w="80009" h="226694">
                <a:moveTo>
                  <a:pt x="79844" y="0"/>
                </a:moveTo>
                <a:lnTo>
                  <a:pt x="0" y="226098"/>
                </a:lnTo>
              </a:path>
            </a:pathLst>
          </a:custGeom>
          <a:ln w="12700">
            <a:solidFill>
              <a:srgbClr val="D6F1F5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7" name="bg object 27"/>
          <p:cNvSpPr/>
          <p:nvPr/>
        </p:nvSpPr>
        <p:spPr>
          <a:xfrm>
            <a:off x="3716985" y="2870232"/>
            <a:ext cx="3848" cy="1013012"/>
          </a:xfrm>
          <a:custGeom>
            <a:avLst/>
            <a:gdLst/>
            <a:ahLst/>
            <a:cxnLst/>
            <a:rect l="l" t="t" r="r" b="b"/>
            <a:pathLst>
              <a:path w="3175" h="1148079">
                <a:moveTo>
                  <a:pt x="3175" y="0"/>
                </a:moveTo>
                <a:lnTo>
                  <a:pt x="0" y="1148016"/>
                </a:lnTo>
              </a:path>
            </a:pathLst>
          </a:custGeom>
          <a:ln w="12700">
            <a:solidFill>
              <a:srgbClr val="CCDBF5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8" name="bg object 28"/>
          <p:cNvSpPr/>
          <p:nvPr/>
        </p:nvSpPr>
        <p:spPr>
          <a:xfrm>
            <a:off x="5049219" y="2869250"/>
            <a:ext cx="1637915" cy="1014132"/>
          </a:xfrm>
          <a:custGeom>
            <a:avLst/>
            <a:gdLst/>
            <a:ahLst/>
            <a:cxnLst/>
            <a:rect l="l" t="t" r="r" b="b"/>
            <a:pathLst>
              <a:path w="1351279" h="1149350">
                <a:moveTo>
                  <a:pt x="1351000" y="1149134"/>
                </a:moveTo>
                <a:lnTo>
                  <a:pt x="0" y="0"/>
                </a:lnTo>
              </a:path>
            </a:pathLst>
          </a:custGeom>
          <a:ln w="12700">
            <a:solidFill>
              <a:srgbClr val="F8D3D8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5224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 useBgFill="1">
        <p:nvSpPr>
          <p:cNvPr id="7" name="Rounded Rectangle 6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1"/>
            <a:ext cx="109728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A16AED6-F2EB-4946-ADC1-3FA95B244B1F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594D500-4922-4464-9689-C5330EB80D5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65760" y="278166"/>
            <a:ext cx="1146048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7151" y="372862"/>
            <a:ext cx="11174027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03095" y="387398"/>
            <a:ext cx="418561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9972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03433">
        <a:defRPr>
          <a:latin typeface="+mn-lt"/>
          <a:ea typeface="+mn-ea"/>
          <a:cs typeface="+mn-cs"/>
        </a:defRPr>
      </a:lvl2pPr>
      <a:lvl3pPr marL="806867">
        <a:defRPr>
          <a:latin typeface="+mn-lt"/>
          <a:ea typeface="+mn-ea"/>
          <a:cs typeface="+mn-cs"/>
        </a:defRPr>
      </a:lvl3pPr>
      <a:lvl4pPr marL="1210300">
        <a:defRPr>
          <a:latin typeface="+mn-lt"/>
          <a:ea typeface="+mn-ea"/>
          <a:cs typeface="+mn-cs"/>
        </a:defRPr>
      </a:lvl4pPr>
      <a:lvl5pPr marL="1613733">
        <a:defRPr>
          <a:latin typeface="+mn-lt"/>
          <a:ea typeface="+mn-ea"/>
          <a:cs typeface="+mn-cs"/>
        </a:defRPr>
      </a:lvl5pPr>
      <a:lvl6pPr marL="2017166">
        <a:defRPr>
          <a:latin typeface="+mn-lt"/>
          <a:ea typeface="+mn-ea"/>
          <a:cs typeface="+mn-cs"/>
        </a:defRPr>
      </a:lvl6pPr>
      <a:lvl7pPr marL="2420600">
        <a:defRPr>
          <a:latin typeface="+mn-lt"/>
          <a:ea typeface="+mn-ea"/>
          <a:cs typeface="+mn-cs"/>
        </a:defRPr>
      </a:lvl7pPr>
      <a:lvl8pPr marL="2824033">
        <a:defRPr>
          <a:latin typeface="+mn-lt"/>
          <a:ea typeface="+mn-ea"/>
          <a:cs typeface="+mn-cs"/>
        </a:defRPr>
      </a:lvl8pPr>
      <a:lvl9pPr marL="3227466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03433">
        <a:defRPr>
          <a:latin typeface="+mn-lt"/>
          <a:ea typeface="+mn-ea"/>
          <a:cs typeface="+mn-cs"/>
        </a:defRPr>
      </a:lvl2pPr>
      <a:lvl3pPr marL="806867">
        <a:defRPr>
          <a:latin typeface="+mn-lt"/>
          <a:ea typeface="+mn-ea"/>
          <a:cs typeface="+mn-cs"/>
        </a:defRPr>
      </a:lvl3pPr>
      <a:lvl4pPr marL="1210300">
        <a:defRPr>
          <a:latin typeface="+mn-lt"/>
          <a:ea typeface="+mn-ea"/>
          <a:cs typeface="+mn-cs"/>
        </a:defRPr>
      </a:lvl4pPr>
      <a:lvl5pPr marL="1613733">
        <a:defRPr>
          <a:latin typeface="+mn-lt"/>
          <a:ea typeface="+mn-ea"/>
          <a:cs typeface="+mn-cs"/>
        </a:defRPr>
      </a:lvl5pPr>
      <a:lvl6pPr marL="2017166">
        <a:defRPr>
          <a:latin typeface="+mn-lt"/>
          <a:ea typeface="+mn-ea"/>
          <a:cs typeface="+mn-cs"/>
        </a:defRPr>
      </a:lvl6pPr>
      <a:lvl7pPr marL="2420600">
        <a:defRPr>
          <a:latin typeface="+mn-lt"/>
          <a:ea typeface="+mn-ea"/>
          <a:cs typeface="+mn-cs"/>
        </a:defRPr>
      </a:lvl7pPr>
      <a:lvl8pPr marL="2824033">
        <a:defRPr>
          <a:latin typeface="+mn-lt"/>
          <a:ea typeface="+mn-ea"/>
          <a:cs typeface="+mn-cs"/>
        </a:defRPr>
      </a:lvl8pPr>
      <a:lvl9pPr marL="3227466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oraconnor.com/psych280/psych_280/toolbox-docs/HeadingsAPAFormat7thEd.pdf" TargetMode="External"/><Relationship Id="rId2" Type="http://schemas.openxmlformats.org/officeDocument/2006/relationships/hyperlink" Target="https://loraconnor.com/psych280/psych_280/toolbox-docs/Results%20Section-Quick%20Guide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loraconnor.com/psych280/psych_280/toolbox-docs/Example_APAFormatPaper_7thEd_ProfConnorEdition_wNotes.pdf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loraconnor.com/psych280/psych_280/toolbox-docs/APA_In-TextCitations_7thEd.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loraconnor.com/psych280/psych_280/toolbox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loraconnor.com/psych280/psych_280/toolbox-docs/ReportingStatisticsInPsychology.docx" TargetMode="External"/><Relationship Id="rId2" Type="http://schemas.openxmlformats.org/officeDocument/2006/relationships/hyperlink" Target="https://loraconnor.com/psych280/psych_280/toolbox-docs/Results%20Section-Quick%20Guide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loraconnor.com/psych280/psych_280/toolbox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body" sz="half" idx="2"/>
          </p:nvPr>
        </p:nvSpPr>
        <p:spPr>
          <a:xfrm>
            <a:off x="2480289" y="5656557"/>
            <a:ext cx="7244736" cy="401715"/>
          </a:xfrm>
        </p:spPr>
        <p:txBody>
          <a:bodyPr anchor="ctr">
            <a:normAutofit/>
          </a:bodyPr>
          <a:lstStyle/>
          <a:p>
            <a:r>
              <a:rPr lang="en-US" dirty="0" err="1"/>
              <a:t>Psy</a:t>
            </a:r>
            <a:r>
              <a:rPr lang="en-US" dirty="0"/>
              <a:t> 280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5105401"/>
            <a:ext cx="7328514" cy="523043"/>
          </a:xfrm>
        </p:spPr>
        <p:txBody>
          <a:bodyPr anchor="ctr">
            <a:normAutofit/>
          </a:bodyPr>
          <a:lstStyle/>
          <a:p>
            <a:r>
              <a:rPr lang="en-US" dirty="0"/>
              <a:t>Final Research paper</a:t>
            </a:r>
          </a:p>
        </p:txBody>
      </p:sp>
      <p:pic>
        <p:nvPicPr>
          <p:cNvPr id="7" name="Picture 6" descr="A jellyfish in the water&#10;&#10;Description automatically generated with medium confidence">
            <a:extLst>
              <a:ext uri="{FF2B5EF4-FFF2-40B4-BE49-F238E27FC236}">
                <a16:creationId xmlns:a16="http://schemas.microsoft.com/office/drawing/2014/main" id="{5CCF3606-A8F7-4101-AD7F-73E92F3E2B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664" y="228600"/>
            <a:ext cx="8256671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954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Formatting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11887200" cy="5257800"/>
          </a:xfrm>
        </p:spPr>
        <p:txBody>
          <a:bodyPr>
            <a:normAutofit fontScale="77500" lnSpcReduction="20000"/>
          </a:bodyPr>
          <a:lstStyle/>
          <a:p>
            <a:pPr marL="114300" lvl="1" indent="0">
              <a:buClr>
                <a:schemeClr val="accent1"/>
              </a:buClr>
              <a:buNone/>
            </a:pPr>
            <a:r>
              <a:rPr lang="en-US" sz="2400" b="1" dirty="0"/>
              <a:t>Large </a:t>
            </a:r>
            <a:r>
              <a:rPr lang="en-US" sz="2400" b="1"/>
              <a:t>Point Deductions:</a:t>
            </a:r>
            <a:endParaRPr lang="en-US" sz="2400" b="1" dirty="0">
              <a:solidFill>
                <a:srgbClr val="FF0000"/>
              </a:solidFill>
            </a:endParaRPr>
          </a:p>
          <a:p>
            <a:pPr marL="341313" lvl="1" indent="-227013">
              <a:buClr>
                <a:schemeClr val="accent1"/>
              </a:buClr>
            </a:pPr>
            <a:r>
              <a:rPr lang="en-US" sz="2400" b="1" dirty="0">
                <a:solidFill>
                  <a:srgbClr val="FF0000"/>
                </a:solidFill>
              </a:rPr>
              <a:t>-5 points for failure to CHANGE ALL DISCUSSION ABOUT YOUR STUDY TO PAST TENSE!!! </a:t>
            </a:r>
          </a:p>
          <a:p>
            <a:pPr marL="341313" lvl="1" indent="-227013">
              <a:buClr>
                <a:schemeClr val="accent1"/>
              </a:buClr>
            </a:pPr>
            <a:r>
              <a:rPr lang="en-US" sz="2400" b="1" dirty="0">
                <a:solidFill>
                  <a:srgbClr val="FF0000"/>
                </a:solidFill>
              </a:rPr>
              <a:t>-5 points for failure to incorporate Prof’s suggested changes from Research Proposal, Paper 2A</a:t>
            </a:r>
          </a:p>
          <a:p>
            <a:pPr marL="341313" indent="-227013"/>
            <a:r>
              <a:rPr lang="en-US" b="1" dirty="0">
                <a:solidFill>
                  <a:srgbClr val="FF0000"/>
                </a:solidFill>
              </a:rPr>
              <a:t>-5 points if not in Microsoft Word</a:t>
            </a:r>
          </a:p>
          <a:p>
            <a:pPr marL="341313" indent="-227013"/>
            <a:r>
              <a:rPr lang="en-US" b="1" dirty="0">
                <a:solidFill>
                  <a:srgbClr val="FF0000"/>
                </a:solidFill>
              </a:rPr>
              <a:t>-5 points if not enough participants (i.e., 30 participants per group)</a:t>
            </a:r>
          </a:p>
          <a:p>
            <a:pPr marL="341313" indent="-227013"/>
            <a:r>
              <a:rPr lang="en-US" b="1" dirty="0">
                <a:solidFill>
                  <a:srgbClr val="FF0000"/>
                </a:solidFill>
              </a:rPr>
              <a:t>-5 points if </a:t>
            </a:r>
            <a:r>
              <a:rPr lang="en-US" b="1" dirty="0">
                <a:solidFill>
                  <a:srgbClr val="FF0000"/>
                </a:solidFill>
                <a:hlinkClick r:id="rId2"/>
              </a:rPr>
              <a:t>instructions for Results </a:t>
            </a:r>
            <a:r>
              <a:rPr lang="en-US" b="1" dirty="0">
                <a:solidFill>
                  <a:srgbClr val="FF0000"/>
                </a:solidFill>
              </a:rPr>
              <a:t>section not followed</a:t>
            </a:r>
          </a:p>
          <a:p>
            <a:r>
              <a:rPr lang="en-US" b="1" dirty="0"/>
              <a:t>General APA Formatting</a:t>
            </a:r>
            <a:endParaRPr lang="en-US" dirty="0"/>
          </a:p>
          <a:p>
            <a:pPr marL="457200" lvl="1" indent="-114300"/>
            <a:r>
              <a:rPr lang="en-US" sz="1800" dirty="0"/>
              <a:t>No changes to overall formatting, except to follow any suggestions made from your Proposal Paper 2A</a:t>
            </a:r>
          </a:p>
          <a:p>
            <a:pPr marL="457200" lvl="1" indent="-114300"/>
            <a:r>
              <a:rPr lang="en-US" sz="1800" dirty="0"/>
              <a:t>Margins = 1" all sides </a:t>
            </a:r>
          </a:p>
          <a:p>
            <a:pPr marL="457200" lvl="1" indent="-114300"/>
            <a:r>
              <a:rPr lang="en-US" sz="1800" dirty="0"/>
              <a:t>Font &amp; Size = </a:t>
            </a:r>
            <a:r>
              <a:rPr lang="en-US" sz="1800" dirty="0">
                <a:latin typeface="Century Gothic"/>
              </a:rPr>
              <a:t>11-point Calibri, 11-point Arial, 10-point Lucida Sans Unicode, 12-point Times New Roman, 11-point Georgia, or 10-point Computer Modern</a:t>
            </a:r>
            <a:endParaRPr lang="en-US" sz="1800" dirty="0"/>
          </a:p>
          <a:p>
            <a:pPr marL="342900" lvl="1">
              <a:buClr>
                <a:schemeClr val="accent1"/>
              </a:buClr>
            </a:pPr>
            <a:r>
              <a:rPr lang="en-US" sz="2400" b="1" dirty="0"/>
              <a:t>COMMON MISTAKES</a:t>
            </a:r>
          </a:p>
          <a:p>
            <a:pPr marL="457200" lvl="1" indent="-114300"/>
            <a:r>
              <a:rPr lang="en-US" sz="1800" dirty="0"/>
              <a:t>Running head and page numbers not properly formatted</a:t>
            </a:r>
            <a:r>
              <a:rPr lang="en-US" sz="1800" b="1" dirty="0"/>
              <a:t> </a:t>
            </a:r>
          </a:p>
          <a:p>
            <a:pPr marL="457200" lvl="1" indent="-114300"/>
            <a:r>
              <a:rPr lang="en-US" sz="1800" dirty="0"/>
              <a:t>Spacing = double spacing </a:t>
            </a:r>
          </a:p>
          <a:p>
            <a:pPr marL="571500" lvl="2" indent="-114300"/>
            <a:r>
              <a:rPr lang="en-US" sz="1600" dirty="0"/>
              <a:t>Make sure your entire paper is double-spaced by highlighting the entire paper and clicking "Don't add space between paragraphs of the same style" in Microsoft Word's paragraph settings.</a:t>
            </a:r>
          </a:p>
          <a:p>
            <a:pPr marL="571500" lvl="2" indent="-114300"/>
            <a:r>
              <a:rPr lang="en-US" sz="1600" dirty="0"/>
              <a:t>Spacing between sections: should it be double spaced or on a new page?</a:t>
            </a:r>
          </a:p>
          <a:p>
            <a:pPr marL="457200" lvl="1" indent="-114300"/>
            <a:r>
              <a:rPr lang="en-US" sz="1800" dirty="0"/>
              <a:t>Headings/Subheadings not properly formatted (Level 1, 2, or 3?) Refer to the </a:t>
            </a:r>
            <a:r>
              <a:rPr lang="en-US" sz="1800" dirty="0">
                <a:hlinkClick r:id="rId3"/>
              </a:rPr>
              <a:t>Headings in APA Format</a:t>
            </a:r>
            <a:r>
              <a:rPr lang="en-US" sz="1800" dirty="0"/>
              <a:t> source in toolbox</a:t>
            </a:r>
          </a:p>
          <a:p>
            <a:pPr marL="457200" lvl="1" indent="-114300"/>
            <a:r>
              <a:rPr lang="en-US" sz="1800" dirty="0"/>
              <a:t>In-text citations and Reference section citations incorrect</a:t>
            </a:r>
          </a:p>
          <a:p>
            <a:pPr marL="457200" lvl="1" indent="-114300"/>
            <a:r>
              <a:rPr lang="en-US" sz="1800" dirty="0"/>
              <a:t>Paragraphs = use tab indent 0.5" </a:t>
            </a:r>
          </a:p>
          <a:p>
            <a:pPr marL="569913" lvl="2" indent="-107950"/>
            <a:r>
              <a:rPr lang="en-US" dirty="0"/>
              <a:t>Except for Abstract</a:t>
            </a:r>
          </a:p>
          <a:p>
            <a:pPr marL="457200" lvl="1" indent="-114300"/>
            <a:r>
              <a:rPr lang="en-US" sz="1800" dirty="0"/>
              <a:t>Hanging Indents = reference section, first line flush left,  the rest indented 0.5" 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71317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page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11277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sz="2800" b="1" dirty="0"/>
              <a:t>Remains unchanged in the Final Paper (assuming you made no mistakes in paper 2A)</a:t>
            </a:r>
          </a:p>
          <a:p>
            <a:pPr lvl="1"/>
            <a:r>
              <a:rPr lang="en-US" sz="2400" b="1" dirty="0"/>
              <a:t>Title Page (page 1 of manuscript) </a:t>
            </a:r>
            <a:endParaRPr lang="en-US" sz="2400" dirty="0"/>
          </a:p>
          <a:p>
            <a:pPr lvl="2"/>
            <a:r>
              <a:rPr lang="en-US" sz="2000" dirty="0"/>
              <a:t>Enter title, place in upper one third of page (do not start at the very top!)</a:t>
            </a:r>
          </a:p>
          <a:p>
            <a:pPr lvl="3"/>
            <a:r>
              <a:rPr lang="en-US" sz="1800" dirty="0"/>
              <a:t>Recommended length = no more than 12 words </a:t>
            </a:r>
          </a:p>
          <a:p>
            <a:pPr lvl="3"/>
            <a:r>
              <a:rPr lang="en-US" sz="1800" dirty="0"/>
              <a:t>Cap first letter of each word in title (called "title case") </a:t>
            </a:r>
          </a:p>
          <a:p>
            <a:pPr lvl="2"/>
            <a:r>
              <a:rPr lang="en-US" sz="2000" dirty="0"/>
              <a:t>Next line, Include author’s name in format = first, middle initial, last </a:t>
            </a:r>
          </a:p>
          <a:p>
            <a:pPr lvl="2"/>
            <a:r>
              <a:rPr lang="en-US" sz="2000" dirty="0"/>
              <a:t>Then on separate lines include: the course number/name, instructor name, and assignment due date</a:t>
            </a:r>
            <a:r>
              <a:rPr lang="en-US" altLang="en-US" sz="2000" dirty="0"/>
              <a:t> </a:t>
            </a:r>
          </a:p>
          <a:p>
            <a:pPr lvl="2">
              <a:buClr>
                <a:srgbClr val="C0504D"/>
              </a:buClr>
              <a:defRPr/>
            </a:pPr>
            <a:r>
              <a:rPr lang="en-US" sz="2000" dirty="0"/>
              <a:t>Running head = abbreviated version of your main title, top of every page, no more than 50 characters (incl spaces)</a:t>
            </a:r>
          </a:p>
          <a:p>
            <a:pPr lvl="1">
              <a:buClr>
                <a:srgbClr val="C0504D"/>
              </a:buClr>
              <a:defRPr/>
            </a:pPr>
            <a:r>
              <a:rPr lang="en-US" sz="2400" b="1" dirty="0"/>
              <a:t>COMMON MISTAKES</a:t>
            </a:r>
          </a:p>
          <a:p>
            <a:pPr lvl="2"/>
            <a:r>
              <a:rPr lang="en-US" dirty="0"/>
              <a:t>Page numbers: flush right and on the same line as the running head</a:t>
            </a:r>
          </a:p>
          <a:p>
            <a:pPr lvl="2"/>
            <a:r>
              <a:rPr lang="en-US" dirty="0"/>
              <a:t>Running head: ALL CAPS and flush left </a:t>
            </a:r>
          </a:p>
          <a:p>
            <a:pPr lvl="2"/>
            <a:r>
              <a:rPr lang="en-US" dirty="0"/>
              <a:t>Starting the main title at the very top of the page</a:t>
            </a:r>
          </a:p>
          <a:p>
            <a:pPr lvl="2"/>
            <a:r>
              <a:rPr lang="en-US" dirty="0"/>
              <a:t>See </a:t>
            </a:r>
            <a:r>
              <a:rPr lang="en-US" dirty="0">
                <a:hlinkClick r:id="rId2"/>
              </a:rPr>
              <a:t>Example APA Format Research Paper 7th Edition w Notes </a:t>
            </a:r>
            <a:r>
              <a:rPr lang="en-US" dirty="0"/>
              <a:t>on the Toolbox page</a:t>
            </a:r>
          </a:p>
        </p:txBody>
      </p:sp>
    </p:spTree>
    <p:extLst>
      <p:ext uri="{BB962C8B-B14F-4D97-AF65-F5344CB8AC3E}">
        <p14:creationId xmlns:p14="http://schemas.microsoft.com/office/powerpoint/2010/main" val="360399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1A6BC-BD26-5E0C-38B3-8BBAE72D6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Check #1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84F6BC-CA44-E1E1-87CC-EA6ACE887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52601"/>
            <a:ext cx="7543800" cy="4999305"/>
          </a:xfrm>
        </p:spPr>
        <p:txBody>
          <a:bodyPr/>
          <a:lstStyle/>
          <a:p>
            <a:pPr marL="114300" indent="0">
              <a:buNone/>
            </a:pPr>
            <a:r>
              <a:rPr lang="en-US" sz="3200" dirty="0"/>
              <a:t>In APA style, a separate title page is required for a document.</a:t>
            </a:r>
          </a:p>
          <a:p>
            <a:pPr marL="114300" indent="0">
              <a:buNone/>
            </a:pPr>
            <a:endParaRPr lang="en-US" sz="3200" dirty="0"/>
          </a:p>
          <a:p>
            <a:pPr marL="114300" indent="0">
              <a:buNone/>
            </a:pPr>
            <a:r>
              <a:rPr lang="en-US" sz="3200" dirty="0"/>
              <a:t>True</a:t>
            </a:r>
          </a:p>
          <a:p>
            <a:pPr marL="114300" indent="0">
              <a:buNone/>
            </a:pPr>
            <a:r>
              <a:rPr lang="en-US" sz="3200" dirty="0"/>
              <a:t>False</a:t>
            </a:r>
          </a:p>
          <a:p>
            <a:endParaRPr lang="en-US" dirty="0"/>
          </a:p>
        </p:txBody>
      </p:sp>
      <p:pic>
        <p:nvPicPr>
          <p:cNvPr id="4" name="Picture 3" descr="A green and black qr code&#10;&#10;Description automatically generated">
            <a:extLst>
              <a:ext uri="{FF2B5EF4-FFF2-40B4-BE49-F238E27FC236}">
                <a16:creationId xmlns:a16="http://schemas.microsoft.com/office/drawing/2014/main" id="{02E1E653-106F-B4EA-97F0-B9A22582A9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2895600"/>
            <a:ext cx="3886200" cy="3856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045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3B674-B080-C31B-DF89-F359680CF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Check #2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1305BB-A6DE-4F0D-CFB3-09094FD46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266" y="1676400"/>
            <a:ext cx="7970134" cy="5181600"/>
          </a:xfrm>
        </p:spPr>
        <p:txBody>
          <a:bodyPr/>
          <a:lstStyle/>
          <a:p>
            <a:pPr marL="114300" indent="0">
              <a:buNone/>
            </a:pPr>
            <a:r>
              <a:rPr lang="en-US" sz="3200" dirty="0"/>
              <a:t>What is a running head in APA style?</a:t>
            </a:r>
          </a:p>
          <a:p>
            <a:pPr marL="114300" indent="0">
              <a:buNone/>
            </a:pPr>
            <a:endParaRPr lang="en-US" sz="3200" dirty="0"/>
          </a:p>
          <a:p>
            <a:pPr marL="628650" indent="-514350">
              <a:buFont typeface="+mj-lt"/>
              <a:buAutoNum type="alphaUcPeriod"/>
            </a:pPr>
            <a:r>
              <a:rPr lang="en-US" sz="3200" dirty="0"/>
              <a:t>a header included at the top of the page containing the author's name and the page number</a:t>
            </a:r>
          </a:p>
          <a:p>
            <a:pPr marL="628650" indent="-514350">
              <a:buFont typeface="+mj-lt"/>
              <a:buAutoNum type="alphaUcPeriod"/>
            </a:pPr>
            <a:r>
              <a:rPr lang="en-US" sz="3200" dirty="0"/>
              <a:t>an abbreviated form of the title, up to 50 characters long, in all uppercase letters at the top of each page</a:t>
            </a:r>
          </a:p>
          <a:p>
            <a:endParaRPr lang="en-US" dirty="0"/>
          </a:p>
        </p:txBody>
      </p:sp>
      <p:pic>
        <p:nvPicPr>
          <p:cNvPr id="5" name="Picture 4" descr="A green and black qr code&#10;&#10;Description automatically generated">
            <a:extLst>
              <a:ext uri="{FF2B5EF4-FFF2-40B4-BE49-F238E27FC236}">
                <a16:creationId xmlns:a16="http://schemas.microsoft.com/office/drawing/2014/main" id="{9C538E24-D798-9F24-6AD0-BB93AE56AF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2895600"/>
            <a:ext cx="3886200" cy="3856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158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284" y="1676400"/>
            <a:ext cx="11447432" cy="5181600"/>
          </a:xfrm>
        </p:spPr>
        <p:txBody>
          <a:bodyPr>
            <a:normAutofit/>
          </a:bodyPr>
          <a:lstStyle/>
          <a:p>
            <a:r>
              <a:rPr lang="en-US" sz="2800" b="1" dirty="0"/>
              <a:t>CHANGE DISCUSSIONS OF YOUR RESEARCH TO PAST VERB TENSE!</a:t>
            </a:r>
          </a:p>
          <a:p>
            <a:r>
              <a:rPr lang="en-US" sz="2800" b="1" dirty="0"/>
              <a:t>Change the research hypothesis to, “It was hypothesized that…” </a:t>
            </a:r>
          </a:p>
          <a:p>
            <a:r>
              <a:rPr lang="en-US" sz="2800" b="1" dirty="0"/>
              <a:t>Indicate results (whether hypothesis was supported)</a:t>
            </a:r>
            <a:endParaRPr lang="en-US" sz="2800" dirty="0"/>
          </a:p>
          <a:p>
            <a:r>
              <a:rPr lang="en-US" dirty="0"/>
              <a:t>The rest remains virtually unchanged</a:t>
            </a:r>
          </a:p>
          <a:p>
            <a:pPr lvl="1"/>
            <a:r>
              <a:rPr lang="en-US" dirty="0"/>
              <a:t>≤ 250 words </a:t>
            </a:r>
          </a:p>
          <a:p>
            <a:pPr lvl="1"/>
            <a:r>
              <a:rPr lang="en-US" dirty="0"/>
              <a:t>Brief summary of entire paper </a:t>
            </a:r>
          </a:p>
          <a:p>
            <a:pPr lvl="1"/>
            <a:r>
              <a:rPr lang="en-US" dirty="0"/>
              <a:t>Center and bold the word “Abstract" </a:t>
            </a:r>
          </a:p>
          <a:p>
            <a:pPr lvl="1"/>
            <a:r>
              <a:rPr lang="en-US" dirty="0"/>
              <a:t>Write a single paragraph </a:t>
            </a:r>
          </a:p>
          <a:p>
            <a:r>
              <a:rPr lang="en-US" sz="2800" b="1" dirty="0"/>
              <a:t>COMMON MISTAKES</a:t>
            </a:r>
            <a:endParaRPr lang="en-US" sz="2800" dirty="0"/>
          </a:p>
          <a:p>
            <a:pPr lvl="1"/>
            <a:r>
              <a:rPr lang="en-US" dirty="0"/>
              <a:t>Do NOT indent paragraph</a:t>
            </a:r>
          </a:p>
          <a:p>
            <a:pPr lvl="1"/>
            <a:r>
              <a:rPr lang="en-US" dirty="0"/>
              <a:t>Verb tense incorrect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2675" r="2769"/>
          <a:stretch/>
        </p:blipFill>
        <p:spPr bwMode="auto">
          <a:xfrm>
            <a:off x="8153400" y="3875634"/>
            <a:ext cx="3666316" cy="2564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3120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1951" y="1600201"/>
            <a:ext cx="7105649" cy="5109090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CHANGE DESCRIPTION OF YOUR STUDY IN THE LAST PARAGRAPH OR ELSEWHERE  TO PAST TENSE!</a:t>
            </a:r>
          </a:p>
          <a:p>
            <a:r>
              <a:rPr lang="en-US" dirty="0"/>
              <a:t>This section remains virtually unchanged!</a:t>
            </a:r>
          </a:p>
          <a:p>
            <a:pPr lvl="1"/>
            <a:r>
              <a:rPr lang="en-US" dirty="0"/>
              <a:t>Unless you want to make improvements </a:t>
            </a:r>
            <a:r>
              <a:rPr lang="en-US" dirty="0">
                <a:sym typeface="Wingdings" panose="05000000000000000000" pitchFamily="2" charset="2"/>
              </a:rPr>
              <a:t></a:t>
            </a:r>
          </a:p>
          <a:p>
            <a:r>
              <a:rPr lang="en-US" sz="2800" b="1" dirty="0"/>
              <a:t>COMMON MISTAKES</a:t>
            </a:r>
            <a:endParaRPr lang="en-US" sz="2800" dirty="0"/>
          </a:p>
          <a:p>
            <a:pPr lvl="1"/>
            <a:r>
              <a:rPr lang="en-US" dirty="0"/>
              <a:t>A shortened version of your title starts this section.</a:t>
            </a:r>
          </a:p>
          <a:p>
            <a:pPr lvl="1"/>
            <a:r>
              <a:rPr lang="en-US" dirty="0"/>
              <a:t>Title should not be called “Introduction”</a:t>
            </a:r>
          </a:p>
          <a:p>
            <a:pPr lvl="1"/>
            <a:r>
              <a:rPr lang="en-US" dirty="0"/>
              <a:t>At least 3 peer reviewed articles and 1 alternative source required</a:t>
            </a:r>
          </a:p>
          <a:p>
            <a:pPr lvl="1"/>
            <a:r>
              <a:rPr lang="en-US" dirty="0"/>
              <a:t>In-text citations</a:t>
            </a:r>
          </a:p>
          <a:p>
            <a:pPr lvl="2"/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In-text citations should include only the last name of the author, the date, and a pager number if you directly quote the source. </a:t>
            </a:r>
          </a:p>
          <a:p>
            <a:pPr lvl="2"/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See the class website Toolbox for the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In-text Citations Short Guide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for examples</a:t>
            </a:r>
            <a:endParaRPr lang="en-US" dirty="0"/>
          </a:p>
          <a:p>
            <a:pPr lvl="1"/>
            <a:endParaRPr lang="en-US" dirty="0"/>
          </a:p>
          <a:p>
            <a:endParaRPr lang="en-US" b="1" dirty="0">
              <a:sym typeface="Wingdings" panose="05000000000000000000" pitchFamily="2" charset="2"/>
            </a:endParaRPr>
          </a:p>
          <a:p>
            <a:pPr marL="114300" indent="0">
              <a:buNone/>
            </a:pPr>
            <a:endParaRPr lang="en-US" b="1" dirty="0"/>
          </a:p>
          <a:p>
            <a:pPr lvl="3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595736-649F-DBB8-DA4F-D8B3380BB175}"/>
              </a:ext>
            </a:extLst>
          </p:cNvPr>
          <p:cNvSpPr txBox="1"/>
          <p:nvPr/>
        </p:nvSpPr>
        <p:spPr>
          <a:xfrm>
            <a:off x="7543800" y="1600200"/>
            <a:ext cx="4286249" cy="5109091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 dirty="0"/>
              <a:t>In-Text Citation Examples:</a:t>
            </a:r>
          </a:p>
          <a:p>
            <a:pPr>
              <a:spcAft>
                <a:spcPts val="600"/>
              </a:spcAft>
            </a:pPr>
            <a:r>
              <a:rPr lang="en-US" sz="1400" dirty="0"/>
              <a:t>(Nichols, 2017) </a:t>
            </a:r>
          </a:p>
          <a:p>
            <a:pPr>
              <a:spcAft>
                <a:spcPts val="600"/>
              </a:spcAft>
            </a:pPr>
            <a:r>
              <a:rPr lang="en-US" sz="1400" dirty="0"/>
              <a:t>Nichols (2017) argued … </a:t>
            </a:r>
          </a:p>
          <a:p>
            <a:pPr>
              <a:spcAft>
                <a:spcPts val="600"/>
              </a:spcAft>
            </a:pPr>
            <a:r>
              <a:rPr lang="en-US" sz="1400" dirty="0"/>
              <a:t>In 2017, Nichols argued …</a:t>
            </a:r>
          </a:p>
          <a:p>
            <a:pPr>
              <a:spcAft>
                <a:spcPts val="600"/>
              </a:spcAft>
            </a:pPr>
            <a:r>
              <a:rPr lang="en-US" sz="1400" b="1" dirty="0"/>
              <a:t>Direct Quotes:</a:t>
            </a:r>
          </a:p>
          <a:p>
            <a:pPr>
              <a:spcAft>
                <a:spcPts val="600"/>
              </a:spcAft>
            </a:pPr>
            <a:r>
              <a:rPr lang="en-US" sz="1400" dirty="0"/>
              <a:t>“The average citizen is wary of expert advice” (Nichols, 2017, p. 23). </a:t>
            </a:r>
          </a:p>
          <a:p>
            <a:pPr>
              <a:spcAft>
                <a:spcPts val="600"/>
              </a:spcAft>
            </a:pPr>
            <a:r>
              <a:rPr lang="en-US" sz="1400" dirty="0"/>
              <a:t>Nichols (2017) argued that “the average citizen is wary of expert advice” (p. 23). </a:t>
            </a:r>
          </a:p>
          <a:p>
            <a:pPr>
              <a:spcAft>
                <a:spcPts val="600"/>
              </a:spcAft>
            </a:pPr>
            <a:r>
              <a:rPr lang="en-US" sz="1400" b="1" dirty="0"/>
              <a:t>Two Authors:</a:t>
            </a:r>
          </a:p>
          <a:p>
            <a:pPr>
              <a:spcAft>
                <a:spcPts val="600"/>
              </a:spcAft>
            </a:pPr>
            <a:r>
              <a:rPr lang="en-US" sz="1400" dirty="0"/>
              <a:t>Hospitalized patients reported improvements to mood following pet therapy visits (Coakley &amp; Mahoney, 2009). </a:t>
            </a:r>
          </a:p>
          <a:p>
            <a:pPr>
              <a:spcAft>
                <a:spcPts val="600"/>
              </a:spcAft>
            </a:pPr>
            <a:r>
              <a:rPr lang="en-US" sz="1400" dirty="0"/>
              <a:t>Coakley and Mahoney (2009) found that hospitalized patients reported improvements to mood following pet therapy visits.</a:t>
            </a:r>
          </a:p>
          <a:p>
            <a:pPr>
              <a:spcAft>
                <a:spcPts val="600"/>
              </a:spcAft>
            </a:pPr>
            <a:r>
              <a:rPr lang="en-US" sz="1400" b="1" dirty="0"/>
              <a:t>Three or More  Authors:</a:t>
            </a:r>
            <a:endParaRPr lang="en-US" sz="1400" dirty="0"/>
          </a:p>
          <a:p>
            <a:pPr>
              <a:spcAft>
                <a:spcPts val="600"/>
              </a:spcAft>
            </a:pPr>
            <a:r>
              <a:rPr lang="da-DK" sz="1400" dirty="0"/>
              <a:t>(Adams et al., 2014) </a:t>
            </a:r>
          </a:p>
          <a:p>
            <a:pPr>
              <a:spcAft>
                <a:spcPts val="600"/>
              </a:spcAft>
            </a:pPr>
            <a:r>
              <a:rPr lang="da-DK" sz="1400" dirty="0"/>
              <a:t>Adams et al. (2014)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162106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7BA77-54F3-8E92-5DF3-768681BFC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check #3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BD61D1-A51F-FC6C-51E6-D4510F397A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76400"/>
            <a:ext cx="8001000" cy="5075506"/>
          </a:xfrm>
        </p:spPr>
        <p:txBody>
          <a:bodyPr>
            <a:normAutofit fontScale="92500"/>
          </a:bodyPr>
          <a:lstStyle/>
          <a:p>
            <a:pPr marL="114300" indent="0">
              <a:buNone/>
            </a:pPr>
            <a:r>
              <a:rPr lang="en-US" sz="3200" dirty="0"/>
              <a:t>What would an in-text citation include when the author of a source is unknown?</a:t>
            </a:r>
          </a:p>
          <a:p>
            <a:pPr marL="114300" indent="0">
              <a:buNone/>
            </a:pPr>
            <a:endParaRPr lang="en-US" sz="3200" dirty="0"/>
          </a:p>
          <a:p>
            <a:pPr marL="628650" indent="-514350">
              <a:buFont typeface="+mj-lt"/>
              <a:buAutoNum type="alphaUcPeriod"/>
            </a:pPr>
            <a:r>
              <a:rPr lang="en-US" sz="3200" dirty="0"/>
              <a:t>the word anonymous and the year of publication</a:t>
            </a:r>
          </a:p>
          <a:p>
            <a:pPr marL="628650" indent="-514350">
              <a:buFont typeface="+mj-lt"/>
              <a:buAutoNum type="alphaUcPeriod"/>
            </a:pPr>
            <a:r>
              <a:rPr lang="en-US" sz="3200" dirty="0"/>
              <a:t>the first few words of the Reference list entry (i.e. part of the title) and the publication year</a:t>
            </a:r>
          </a:p>
          <a:p>
            <a:pPr marL="628650" indent="-514350">
              <a:buFont typeface="+mj-lt"/>
              <a:buAutoNum type="alphaUcPeriod"/>
            </a:pPr>
            <a:r>
              <a:rPr lang="en-US" sz="3200" dirty="0"/>
              <a:t>A or B depending on if the author is unknown or identified as anonymous</a:t>
            </a:r>
          </a:p>
          <a:p>
            <a:endParaRPr lang="en-US" dirty="0"/>
          </a:p>
        </p:txBody>
      </p:sp>
      <p:pic>
        <p:nvPicPr>
          <p:cNvPr id="4" name="Picture 3" descr="A green and black qr code&#10;&#10;Description automatically generated">
            <a:extLst>
              <a:ext uri="{FF2B5EF4-FFF2-40B4-BE49-F238E27FC236}">
                <a16:creationId xmlns:a16="http://schemas.microsoft.com/office/drawing/2014/main" id="{0AA935ED-E3DC-F839-0C56-C2CCA9E89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2895600"/>
            <a:ext cx="3886200" cy="3856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753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B3591-0121-4FE0-B0AE-5C8FED3F3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Check #4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8FCD7F-EDEB-5A76-56E7-26799FF996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67719"/>
            <a:ext cx="8001000" cy="5084187"/>
          </a:xfrm>
        </p:spPr>
        <p:txBody>
          <a:bodyPr>
            <a:normAutofit fontScale="70000" lnSpcReduction="20000"/>
          </a:bodyPr>
          <a:lstStyle/>
          <a:p>
            <a:pPr marL="114300" indent="0">
              <a:buNone/>
            </a:pPr>
            <a:r>
              <a:rPr lang="en-US" sz="3200" dirty="0"/>
              <a:t>What does an APA in-text citation include in parentheses when the source is quoted directly and the author's name is not mentioned in the text?</a:t>
            </a:r>
          </a:p>
          <a:p>
            <a:pPr marL="114300" indent="0">
              <a:buNone/>
            </a:pPr>
            <a:endParaRPr lang="en-US" sz="3200" dirty="0"/>
          </a:p>
          <a:p>
            <a:pPr marL="571500" indent="-457200">
              <a:spcBef>
                <a:spcPts val="0"/>
              </a:spcBef>
              <a:spcAft>
                <a:spcPts val="1200"/>
              </a:spcAft>
              <a:buFont typeface="+mj-lt"/>
              <a:buAutoNum type="alphaUcPeriod"/>
            </a:pPr>
            <a:r>
              <a:rPr lang="en-US" sz="3200" dirty="0"/>
              <a:t>Author, publication year, and page number (preceded by p.) without intervening punctuation: (Doe 2017 p. 25)</a:t>
            </a:r>
          </a:p>
          <a:p>
            <a:pPr marL="571500" indent="-457200">
              <a:spcBef>
                <a:spcPts val="0"/>
              </a:spcBef>
              <a:spcAft>
                <a:spcPts val="1200"/>
              </a:spcAft>
              <a:buFont typeface="+mj-lt"/>
              <a:buAutoNum type="alphaUcPeriod"/>
            </a:pPr>
            <a:r>
              <a:rPr lang="en-US" sz="3200" dirty="0"/>
              <a:t>Author and page number separated by a comma: (Doe, 25)</a:t>
            </a:r>
          </a:p>
          <a:p>
            <a:pPr marL="571500" indent="-457200">
              <a:spcBef>
                <a:spcPts val="0"/>
              </a:spcBef>
              <a:spcAft>
                <a:spcPts val="1200"/>
              </a:spcAft>
              <a:buFont typeface="+mj-lt"/>
              <a:buAutoNum type="alphaUcPeriod"/>
            </a:pPr>
            <a:r>
              <a:rPr lang="en-US" sz="3200" dirty="0"/>
              <a:t>Author, publication year, and page number (preceded by p.) all separated by commas: (Doe, 2017, p. 25)</a:t>
            </a:r>
          </a:p>
          <a:p>
            <a:pPr marL="571500" indent="-457200">
              <a:spcBef>
                <a:spcPts val="0"/>
              </a:spcBef>
              <a:spcAft>
                <a:spcPts val="1200"/>
              </a:spcAft>
              <a:buFont typeface="+mj-lt"/>
              <a:buAutoNum type="alphaUcPeriod"/>
            </a:pPr>
            <a:r>
              <a:rPr lang="en-US" sz="3200" dirty="0"/>
              <a:t>Author and page number without intervening punctuation: (Doe 25)</a:t>
            </a:r>
          </a:p>
          <a:p>
            <a:endParaRPr lang="en-US" dirty="0"/>
          </a:p>
        </p:txBody>
      </p:sp>
      <p:pic>
        <p:nvPicPr>
          <p:cNvPr id="4" name="Picture 3" descr="A green and black qr code&#10;&#10;Description automatically generated">
            <a:extLst>
              <a:ext uri="{FF2B5EF4-FFF2-40B4-BE49-F238E27FC236}">
                <a16:creationId xmlns:a16="http://schemas.microsoft.com/office/drawing/2014/main" id="{F6EB8B72-E19D-C601-84FA-AB2908A686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2895600"/>
            <a:ext cx="3886200" cy="3856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532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r>
              <a:rPr lang="en-US" dirty="0"/>
              <a:t>Method: Participants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00200"/>
            <a:ext cx="11963399" cy="52578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CHANGE TO PAST TENSE!</a:t>
            </a:r>
            <a:endParaRPr lang="en-US" dirty="0"/>
          </a:p>
          <a:p>
            <a:r>
              <a:rPr lang="en-US" dirty="0"/>
              <a:t>Indicate </a:t>
            </a:r>
            <a:r>
              <a:rPr lang="en-US" b="1" dirty="0"/>
              <a:t>number of participants you ended up obtaining </a:t>
            </a:r>
            <a:r>
              <a:rPr lang="en-US" dirty="0"/>
              <a:t>for your study. </a:t>
            </a:r>
          </a:p>
          <a:p>
            <a:pPr lvl="1"/>
            <a:r>
              <a:rPr lang="en-US" dirty="0"/>
              <a:t>Use numbers to report age ranges. </a:t>
            </a:r>
            <a:r>
              <a:rPr lang="en-US" b="1" dirty="0"/>
              <a:t>Do not spell them out</a:t>
            </a:r>
            <a:r>
              <a:rPr lang="en-US" dirty="0"/>
              <a:t>.</a:t>
            </a:r>
          </a:p>
          <a:p>
            <a:r>
              <a:rPr lang="en-US" b="1" dirty="0"/>
              <a:t>Describe your sample</a:t>
            </a:r>
            <a:r>
              <a:rPr lang="en-US" dirty="0"/>
              <a:t>: number of males and females? Ethnic groups? Education? Etc.? (Demographics)</a:t>
            </a:r>
          </a:p>
          <a:p>
            <a:r>
              <a:rPr lang="en-US" b="1" dirty="0"/>
              <a:t>Where</a:t>
            </a:r>
            <a:r>
              <a:rPr lang="en-US" dirty="0"/>
              <a:t> did you obtain your sample?</a:t>
            </a:r>
          </a:p>
          <a:p>
            <a:r>
              <a:rPr lang="en-US" dirty="0"/>
              <a:t>Were there any </a:t>
            </a:r>
            <a:r>
              <a:rPr lang="en-US" b="1" dirty="0"/>
              <a:t>incentives</a:t>
            </a:r>
            <a:r>
              <a:rPr lang="en-US" dirty="0"/>
              <a:t> to participate?</a:t>
            </a:r>
          </a:p>
          <a:p>
            <a:r>
              <a:rPr lang="en-US" dirty="0"/>
              <a:t>Anything relevant, </a:t>
            </a:r>
            <a:r>
              <a:rPr lang="en-US" b="1" dirty="0"/>
              <a:t>unusual</a:t>
            </a:r>
            <a:r>
              <a:rPr lang="en-US" dirty="0"/>
              <a:t> </a:t>
            </a:r>
            <a:r>
              <a:rPr lang="en-US" b="1" dirty="0"/>
              <a:t>events</a:t>
            </a:r>
            <a:r>
              <a:rPr lang="en-US" dirty="0"/>
              <a:t> happen, or </a:t>
            </a:r>
            <a:r>
              <a:rPr lang="en-US" b="1" dirty="0"/>
              <a:t>difficulties</a:t>
            </a:r>
            <a:r>
              <a:rPr lang="en-US" dirty="0"/>
              <a:t> encountered?</a:t>
            </a:r>
          </a:p>
          <a:p>
            <a:pPr lvl="1"/>
            <a:r>
              <a:rPr lang="en-US" dirty="0"/>
              <a:t>How did you deal with them?</a:t>
            </a:r>
          </a:p>
          <a:p>
            <a:pPr>
              <a:buClr>
                <a:srgbClr val="C0504D"/>
              </a:buClr>
              <a:defRPr/>
            </a:pPr>
            <a:r>
              <a:rPr lang="en-US" b="1" dirty="0"/>
              <a:t>COMMON MISTAKES</a:t>
            </a:r>
          </a:p>
          <a:p>
            <a:pPr lvl="1">
              <a:buClr>
                <a:srgbClr val="C0504D"/>
              </a:buClr>
              <a:defRPr/>
            </a:pPr>
            <a:r>
              <a:rPr lang="en-US" b="1" dirty="0"/>
              <a:t>Failing to update </a:t>
            </a:r>
          </a:p>
          <a:p>
            <a:pPr lvl="1">
              <a:buClr>
                <a:srgbClr val="C0504D"/>
              </a:buClr>
              <a:defRPr/>
            </a:pPr>
            <a:r>
              <a:rPr lang="en-US" b="1" dirty="0"/>
              <a:t>Changing to past tense</a:t>
            </a:r>
          </a:p>
          <a:p>
            <a:pPr lvl="1">
              <a:buClr>
                <a:srgbClr val="C0504D"/>
              </a:buClr>
              <a:defRPr/>
            </a:pPr>
            <a:r>
              <a:rPr lang="en-US" b="1" dirty="0"/>
              <a:t>Do NOT start this section on a new page</a:t>
            </a:r>
          </a:p>
          <a:p>
            <a:pPr lvl="2">
              <a:buClr>
                <a:srgbClr val="C0504D"/>
              </a:buClr>
              <a:defRPr/>
            </a:pPr>
            <a:r>
              <a:rPr lang="en-US" dirty="0"/>
              <a:t>Use only double space after the Introduction section.</a:t>
            </a:r>
            <a:endParaRPr lang="en-US" b="1" dirty="0"/>
          </a:p>
          <a:p>
            <a:pPr lvl="1">
              <a:buClr>
                <a:srgbClr val="C0504D"/>
              </a:buClr>
              <a:defRPr/>
            </a:pPr>
            <a:r>
              <a:rPr lang="en-US" b="1" dirty="0"/>
              <a:t>Improper format for subheadings</a:t>
            </a:r>
          </a:p>
        </p:txBody>
      </p:sp>
    </p:spTree>
    <p:extLst>
      <p:ext uri="{BB962C8B-B14F-4D97-AF65-F5344CB8AC3E}">
        <p14:creationId xmlns:p14="http://schemas.microsoft.com/office/powerpoint/2010/main" val="2088189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r>
              <a:rPr lang="en-US" dirty="0"/>
              <a:t>Method: materials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11353800" cy="4876800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800" b="1" dirty="0"/>
              <a:t>CHANGE TO PAST TENSE!</a:t>
            </a:r>
            <a:endParaRPr lang="en-US" sz="2800" dirty="0"/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800" dirty="0"/>
              <a:t>Unless you did not follow what you purposed in your research proposal, this section remains virtually unchanged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800" dirty="0"/>
              <a:t>Provide examples of questions from your survey(s) or put an example of your survey(s), in an Appendix.</a:t>
            </a:r>
          </a:p>
          <a:p>
            <a:pPr>
              <a:buClr>
                <a:srgbClr val="C0504D"/>
              </a:buClr>
              <a:defRPr/>
            </a:pPr>
            <a:r>
              <a:rPr lang="en-US" b="1" dirty="0"/>
              <a:t>COMMON MISTAKES</a:t>
            </a:r>
          </a:p>
          <a:p>
            <a:pPr lvl="1">
              <a:buClr>
                <a:srgbClr val="C0504D"/>
              </a:buClr>
              <a:defRPr/>
            </a:pPr>
            <a:r>
              <a:rPr lang="en-US" b="1" dirty="0"/>
              <a:t>Changing to past tense</a:t>
            </a:r>
          </a:p>
          <a:p>
            <a:pPr lvl="1">
              <a:buClr>
                <a:srgbClr val="C0504D"/>
              </a:buClr>
              <a:defRPr/>
            </a:pPr>
            <a:r>
              <a:rPr lang="en-US" b="1" dirty="0"/>
              <a:t>Not describing materials well (e.g., surveys, websites, apparatuses, apps, etc.)</a:t>
            </a:r>
          </a:p>
          <a:p>
            <a:pPr lvl="1">
              <a:buClr>
                <a:srgbClr val="C0504D"/>
              </a:buClr>
              <a:defRPr/>
            </a:pPr>
            <a:r>
              <a:rPr lang="en-US" b="1" dirty="0"/>
              <a:t>Not providing examples of questions in surveys, websites, etc. </a:t>
            </a:r>
          </a:p>
          <a:p>
            <a:pPr lvl="2">
              <a:buClr>
                <a:srgbClr val="C0504D"/>
              </a:buClr>
              <a:defRPr/>
            </a:pPr>
            <a:r>
              <a:rPr lang="en-US" b="1" dirty="0"/>
              <a:t>Providing a picture (i.e., figures) or example surveys in an Appendix may be a good idea. Use the resources in the </a:t>
            </a:r>
            <a:r>
              <a:rPr lang="en-US" b="1" dirty="0">
                <a:hlinkClick r:id="rId2"/>
              </a:rPr>
              <a:t>Toolbox</a:t>
            </a:r>
            <a:r>
              <a:rPr lang="en-US" b="1" dirty="0"/>
              <a:t> to properly format Appendices, Tables, and Figures within the APA Format Resources dropdown. </a:t>
            </a:r>
          </a:p>
          <a:p>
            <a:pPr lvl="2">
              <a:buClr>
                <a:srgbClr val="C0504D"/>
              </a:buClr>
              <a:defRPr/>
            </a:pPr>
            <a:r>
              <a:rPr lang="en-US" b="1" dirty="0"/>
              <a:t>If your survey was created by someone else, cite it!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486071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r>
              <a:rPr lang="en-US" dirty="0"/>
              <a:t>Materials: procedure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b="1" dirty="0"/>
              <a:t>CHANGE TO PAST TENSE!</a:t>
            </a:r>
            <a:endParaRPr lang="en-US" dirty="0"/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Very little should change in this section unless you deviated from what you stated in your proposal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Describe anything that happened that was not stated in the proposal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Describe any difficulties encountered and what was done to remediate them </a:t>
            </a:r>
          </a:p>
          <a:p>
            <a:pPr>
              <a:buClr>
                <a:srgbClr val="C0504D"/>
              </a:buClr>
              <a:defRPr/>
            </a:pPr>
            <a:r>
              <a:rPr lang="en-US" b="1" dirty="0"/>
              <a:t>COMMON MISTAKES</a:t>
            </a:r>
          </a:p>
          <a:p>
            <a:pPr lvl="1">
              <a:buClr>
                <a:srgbClr val="C0504D"/>
              </a:buClr>
              <a:defRPr/>
            </a:pPr>
            <a:r>
              <a:rPr lang="en-US" b="1" dirty="0"/>
              <a:t>Failing to update </a:t>
            </a:r>
          </a:p>
          <a:p>
            <a:pPr lvl="1">
              <a:buClr>
                <a:srgbClr val="C0504D"/>
              </a:buClr>
              <a:defRPr/>
            </a:pPr>
            <a:r>
              <a:rPr lang="en-US" b="1" dirty="0"/>
              <a:t>Changing to past tense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9721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r>
              <a:rPr lang="en-US" dirty="0"/>
              <a:t>Statistics to Results section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342" y="1676400"/>
            <a:ext cx="7696200" cy="51054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This section becomes your </a:t>
            </a:r>
            <a:r>
              <a:rPr lang="en-US" b="1" dirty="0"/>
              <a:t>Results</a:t>
            </a:r>
            <a:r>
              <a:rPr lang="en-US" dirty="0"/>
              <a:t> section for your final paper </a:t>
            </a:r>
          </a:p>
          <a:p>
            <a:pPr lvl="1"/>
            <a:r>
              <a:rPr lang="en-US" sz="1800" dirty="0"/>
              <a:t>Change “Statistics” to “Results” center and bold</a:t>
            </a:r>
          </a:p>
          <a:p>
            <a:pPr lvl="1"/>
            <a:r>
              <a:rPr lang="en-US" sz="1800" dirty="0"/>
              <a:t>It does </a:t>
            </a:r>
            <a:r>
              <a:rPr lang="en-US" sz="1800" b="1" dirty="0"/>
              <a:t>NOT</a:t>
            </a:r>
            <a:r>
              <a:rPr lang="en-US" sz="1800" dirty="0"/>
              <a:t> start on a new page. </a:t>
            </a:r>
          </a:p>
          <a:p>
            <a:pPr lvl="2"/>
            <a:r>
              <a:rPr lang="en-US" sz="1600" dirty="0"/>
              <a:t>Use only double space after the Method section.</a:t>
            </a:r>
          </a:p>
          <a:p>
            <a:pPr lvl="1"/>
            <a:r>
              <a:rPr lang="en-US" sz="1800" dirty="0"/>
              <a:t>Comes before Discussion section</a:t>
            </a:r>
          </a:p>
          <a:p>
            <a:r>
              <a:rPr lang="en-US" dirty="0"/>
              <a:t>Refer to Statistics webpage for short instructional videos to perform your analyses</a:t>
            </a:r>
          </a:p>
          <a:p>
            <a:r>
              <a:rPr lang="en-US" dirty="0"/>
              <a:t>See the “</a:t>
            </a:r>
            <a:r>
              <a:rPr lang="en-US" dirty="0">
                <a:hlinkClick r:id="rId2"/>
              </a:rPr>
              <a:t>Results Section-Quick Guide</a:t>
            </a:r>
            <a:r>
              <a:rPr lang="en-US" dirty="0"/>
              <a:t>” for Results section instructions</a:t>
            </a:r>
          </a:p>
          <a:p>
            <a:r>
              <a:rPr lang="en-US" dirty="0"/>
              <a:t>Use example sentences from the “</a:t>
            </a:r>
            <a:r>
              <a:rPr lang="en-US" dirty="0">
                <a:hlinkClick r:id="rId3"/>
              </a:rPr>
              <a:t>Reporting Statistics in Psychology Guide</a:t>
            </a:r>
            <a:r>
              <a:rPr lang="en-US" dirty="0"/>
              <a:t>” for correct APA format. </a:t>
            </a:r>
          </a:p>
          <a:p>
            <a:r>
              <a:rPr lang="en-US" dirty="0"/>
              <a:t>Add charts and graphs (especially for the hypothesis test)</a:t>
            </a:r>
          </a:p>
          <a:p>
            <a:pPr>
              <a:buClr>
                <a:srgbClr val="C0504D"/>
              </a:buClr>
              <a:defRPr/>
            </a:pPr>
            <a:r>
              <a:rPr lang="en-US" b="1" dirty="0"/>
              <a:t>COMMON MISTAKES</a:t>
            </a:r>
          </a:p>
          <a:p>
            <a:pPr lvl="1">
              <a:buClr>
                <a:srgbClr val="C0504D"/>
              </a:buClr>
              <a:defRPr/>
            </a:pPr>
            <a:r>
              <a:rPr lang="en-US" sz="1800" b="1" dirty="0"/>
              <a:t>Incorrect APA Format</a:t>
            </a:r>
          </a:p>
          <a:p>
            <a:pPr lvl="1">
              <a:buClr>
                <a:srgbClr val="C0504D"/>
              </a:buClr>
              <a:defRPr/>
            </a:pPr>
            <a:r>
              <a:rPr lang="en-US" sz="1800" b="1" dirty="0"/>
              <a:t>Do NOT start on a new page</a:t>
            </a:r>
          </a:p>
          <a:p>
            <a:pPr lvl="1">
              <a:buClr>
                <a:srgbClr val="C0504D"/>
              </a:buClr>
              <a:defRPr/>
            </a:pPr>
            <a:r>
              <a:rPr lang="en-US" sz="1800" b="1" dirty="0"/>
              <a:t>Not using Level 1 Heading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89ED7F-F29B-1BB6-C925-7A35DD8AB6B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/>
          <a:stretch/>
        </p:blipFill>
        <p:spPr>
          <a:xfrm>
            <a:off x="7952008" y="1676400"/>
            <a:ext cx="3861358" cy="16190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D89F5F-062A-0CA9-37E0-189E90F830A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193"/>
          <a:stretch/>
        </p:blipFill>
        <p:spPr>
          <a:xfrm>
            <a:off x="7949642" y="3405335"/>
            <a:ext cx="3861358" cy="3301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3671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5FA91-AA7E-3D89-3C87-5DC462872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Check #5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2B8B6-980A-1FFF-387A-73982CF0B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00200"/>
            <a:ext cx="8001000" cy="5151706"/>
          </a:xfrm>
        </p:spPr>
        <p:txBody>
          <a:bodyPr>
            <a:normAutofit fontScale="85000" lnSpcReduction="10000"/>
          </a:bodyPr>
          <a:lstStyle/>
          <a:p>
            <a:pPr marL="114300" indent="0">
              <a:buNone/>
            </a:pPr>
            <a:r>
              <a:rPr lang="en-US" sz="3000" dirty="0"/>
              <a:t>Which of the following is cited correctly in APA style?</a:t>
            </a:r>
          </a:p>
          <a:p>
            <a:pPr marL="114300" indent="0">
              <a:buNone/>
            </a:pPr>
            <a:endParaRPr lang="en-US" sz="3000" dirty="0"/>
          </a:p>
          <a:p>
            <a:pPr marL="628650" indent="-514350">
              <a:spcBef>
                <a:spcPts val="0"/>
              </a:spcBef>
              <a:spcAft>
                <a:spcPts val="1800"/>
              </a:spcAft>
              <a:buFont typeface="+mj-lt"/>
              <a:buAutoNum type="alphaUcPeriod"/>
            </a:pPr>
            <a:r>
              <a:rPr lang="en-US" sz="3000" dirty="0" err="1"/>
              <a:t>Dietel</a:t>
            </a:r>
            <a:r>
              <a:rPr lang="en-US" sz="3000" dirty="0"/>
              <a:t> and </a:t>
            </a:r>
            <a:r>
              <a:rPr lang="en-US" sz="3000" dirty="0" err="1"/>
              <a:t>Dietel</a:t>
            </a:r>
            <a:r>
              <a:rPr lang="en-US" sz="3000" dirty="0"/>
              <a:t> define pointers as "variables that contain as their values addresses of other variables." (1999, p. 294)</a:t>
            </a:r>
          </a:p>
          <a:p>
            <a:pPr marL="628650" indent="-514350">
              <a:spcBef>
                <a:spcPts val="0"/>
              </a:spcBef>
              <a:spcAft>
                <a:spcPts val="1800"/>
              </a:spcAft>
              <a:buFont typeface="+mj-lt"/>
              <a:buAutoNum type="alphaUcPeriod"/>
            </a:pPr>
            <a:r>
              <a:rPr lang="en-US" sz="3000" dirty="0" err="1"/>
              <a:t>Dietel</a:t>
            </a:r>
            <a:r>
              <a:rPr lang="en-US" sz="3000" dirty="0"/>
              <a:t> and </a:t>
            </a:r>
            <a:r>
              <a:rPr lang="en-US" sz="3000" dirty="0" err="1"/>
              <a:t>Dietel</a:t>
            </a:r>
            <a:r>
              <a:rPr lang="en-US" sz="3000" dirty="0"/>
              <a:t> (1999) define pointers as "variables that contain as their values addresses of other variables" (p. 294).</a:t>
            </a:r>
          </a:p>
          <a:p>
            <a:pPr marL="628650" indent="-514350">
              <a:spcBef>
                <a:spcPts val="0"/>
              </a:spcBef>
              <a:spcAft>
                <a:spcPts val="1800"/>
              </a:spcAft>
              <a:buFont typeface="+mj-lt"/>
              <a:buAutoNum type="alphaUcPeriod"/>
            </a:pPr>
            <a:r>
              <a:rPr lang="en-US" sz="3000" dirty="0" err="1"/>
              <a:t>Dietel</a:t>
            </a:r>
            <a:r>
              <a:rPr lang="en-US" sz="3000" dirty="0"/>
              <a:t> and </a:t>
            </a:r>
            <a:r>
              <a:rPr lang="en-US" sz="3000" dirty="0" err="1"/>
              <a:t>Dietel</a:t>
            </a:r>
            <a:r>
              <a:rPr lang="en-US" sz="3000" dirty="0"/>
              <a:t> (C How to Program) define pointers as "variables that contain as their values addresses of other variables" (p. 294).</a:t>
            </a:r>
          </a:p>
          <a:p>
            <a:endParaRPr lang="en-US" dirty="0"/>
          </a:p>
        </p:txBody>
      </p:sp>
      <p:pic>
        <p:nvPicPr>
          <p:cNvPr id="4" name="Picture 3" descr="A green and black qr code&#10;&#10;Description automatically generated">
            <a:extLst>
              <a:ext uri="{FF2B5EF4-FFF2-40B4-BE49-F238E27FC236}">
                <a16:creationId xmlns:a16="http://schemas.microsoft.com/office/drawing/2014/main" id="{34CE8663-4E09-2131-A113-741674B915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2895600"/>
            <a:ext cx="3886200" cy="3856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2860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83F56-5502-6514-0C2A-2EDCFDF85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Check #6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547BA3-62F3-CF14-9FE9-EE0C2A084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159" y="1676400"/>
            <a:ext cx="7967241" cy="5075506"/>
          </a:xfrm>
        </p:spPr>
        <p:txBody>
          <a:bodyPr>
            <a:normAutofit fontScale="92500" lnSpcReduction="10000"/>
          </a:bodyPr>
          <a:lstStyle/>
          <a:p>
            <a:pPr marL="114300" indent="0">
              <a:buNone/>
            </a:pPr>
            <a:r>
              <a:rPr lang="en-US" sz="3200" dirty="0"/>
              <a:t>In APA style, a long quotation more than 40 words long should be</a:t>
            </a:r>
          </a:p>
          <a:p>
            <a:pPr marL="114300" indent="0">
              <a:buNone/>
            </a:pPr>
            <a:endParaRPr lang="en-US" sz="3200" dirty="0"/>
          </a:p>
          <a:p>
            <a:pPr marL="628650" indent="-514350">
              <a:buFont typeface="+mj-lt"/>
              <a:buAutoNum type="alphaUcPeriod"/>
            </a:pPr>
            <a:r>
              <a:rPr lang="en-US" sz="3200" dirty="0"/>
              <a:t>... single-spaced and indented half an inch</a:t>
            </a:r>
          </a:p>
          <a:p>
            <a:pPr marL="628650" indent="-514350">
              <a:buFont typeface="+mj-lt"/>
              <a:buAutoNum type="alphaUcPeriod"/>
            </a:pPr>
            <a:r>
              <a:rPr lang="en-US" sz="3200" dirty="0"/>
              <a:t>... double-spaced, indented half an inch, and have no quotation marks</a:t>
            </a:r>
          </a:p>
          <a:p>
            <a:pPr marL="628650" indent="-514350">
              <a:buFont typeface="+mj-lt"/>
              <a:buAutoNum type="alphaUcPeriod"/>
            </a:pPr>
            <a:r>
              <a:rPr lang="en-US" sz="3200" dirty="0"/>
              <a:t>... single-spaced, indented half an inch, and enclosed in single quotation marks</a:t>
            </a:r>
          </a:p>
          <a:p>
            <a:pPr marL="628650" indent="-514350">
              <a:buFont typeface="+mj-lt"/>
              <a:buAutoNum type="alphaUcPeriod"/>
            </a:pPr>
            <a:r>
              <a:rPr lang="en-US" sz="3200" dirty="0"/>
              <a:t>... enclosed in double quotation marks</a:t>
            </a:r>
          </a:p>
          <a:p>
            <a:endParaRPr lang="en-US" dirty="0"/>
          </a:p>
        </p:txBody>
      </p:sp>
      <p:pic>
        <p:nvPicPr>
          <p:cNvPr id="4" name="Picture 3" descr="A green and black qr code&#10;&#10;Description automatically generated">
            <a:extLst>
              <a:ext uri="{FF2B5EF4-FFF2-40B4-BE49-F238E27FC236}">
                <a16:creationId xmlns:a16="http://schemas.microsoft.com/office/drawing/2014/main" id="{718B9DF9-A655-52F9-6A87-5D05D26F35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2895600"/>
            <a:ext cx="3886200" cy="3856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0418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en-US" dirty="0"/>
              <a:t>Possible outcomes to Discussion Section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11582399" cy="5105400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/>
              <a:t>This section becomes your </a:t>
            </a:r>
            <a:r>
              <a:rPr lang="en-US" sz="2400" b="1" dirty="0"/>
              <a:t>Discussion</a:t>
            </a:r>
            <a:r>
              <a:rPr lang="en-US" sz="2400" dirty="0"/>
              <a:t> section for your final paper </a:t>
            </a:r>
            <a:endParaRPr lang="en-US" dirty="0"/>
          </a:p>
          <a:p>
            <a:r>
              <a:rPr lang="en-US" dirty="0"/>
              <a:t>Reflect on the results of your study and interpret your findings in relation to your initial expectations. </a:t>
            </a:r>
          </a:p>
          <a:p>
            <a:pPr lvl="1"/>
            <a:r>
              <a:rPr lang="en-US" dirty="0"/>
              <a:t>How do your findings relate to what you included about the readings in your Introduction section? </a:t>
            </a:r>
          </a:p>
          <a:p>
            <a:pPr lvl="1"/>
            <a:r>
              <a:rPr lang="en-US" dirty="0"/>
              <a:t>Discuss if hypothesis was supported/not supported</a:t>
            </a:r>
          </a:p>
          <a:p>
            <a:pPr lvl="1"/>
            <a:r>
              <a:rPr lang="en-US" dirty="0"/>
              <a:t> Give some reasons why each might happen, the implications associated with both scenarios, and offer alternative explanations if your hypothesis is not supported. </a:t>
            </a:r>
          </a:p>
          <a:p>
            <a:r>
              <a:rPr lang="en-US" dirty="0"/>
              <a:t>Provide possible weaknesses and strengths associated with your study. </a:t>
            </a:r>
          </a:p>
          <a:p>
            <a:pPr lvl="1"/>
            <a:r>
              <a:rPr lang="en-US" dirty="0"/>
              <a:t>Refer to the course text/lecture</a:t>
            </a:r>
          </a:p>
          <a:p>
            <a:pPr lvl="1"/>
            <a:r>
              <a:rPr lang="en-US" dirty="0"/>
              <a:t>Think of some of the advantages and disadvantages that we've covered in the lecture/text for different types of study designs and sampling techniques and discuss them here.</a:t>
            </a:r>
          </a:p>
          <a:p>
            <a:r>
              <a:rPr lang="en-US" dirty="0"/>
              <a:t>Discuss ideas for future research</a:t>
            </a:r>
          </a:p>
          <a:p>
            <a:pPr lvl="1"/>
            <a:r>
              <a:rPr lang="en-US" dirty="0"/>
              <a:t>This is where you aim to get noticed in the research community and try to convince others to add to your research. </a:t>
            </a:r>
          </a:p>
          <a:p>
            <a:pPr>
              <a:buClr>
                <a:srgbClr val="C0504D"/>
              </a:buClr>
              <a:defRPr/>
            </a:pPr>
            <a:r>
              <a:rPr lang="en-US" b="1" dirty="0"/>
              <a:t>COMMON MISTAKES</a:t>
            </a:r>
          </a:p>
          <a:p>
            <a:pPr lvl="1">
              <a:buClr>
                <a:srgbClr val="C0504D"/>
              </a:buClr>
              <a:defRPr/>
            </a:pPr>
            <a:r>
              <a:rPr lang="en-US" b="1" dirty="0"/>
              <a:t>Failing to make appropriate changes based on completed research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5423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11506200" cy="502920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/>
              <a:t>You should have at least 3 peer reviewed articles and 1 alternative source</a:t>
            </a:r>
          </a:p>
          <a:p>
            <a:r>
              <a:rPr lang="en-US" dirty="0"/>
              <a:t>See “APA Format Resources” dropdown on the </a:t>
            </a:r>
            <a:r>
              <a:rPr lang="en-US" dirty="0">
                <a:hlinkClick r:id="rId2"/>
              </a:rPr>
              <a:t>Toolbox</a:t>
            </a:r>
            <a:r>
              <a:rPr lang="en-US" dirty="0"/>
              <a:t> webpage for APA References section resources</a:t>
            </a:r>
          </a:p>
          <a:p>
            <a:pPr lvl="1"/>
            <a:r>
              <a:rPr lang="en-US" dirty="0"/>
              <a:t>Starts on new page</a:t>
            </a:r>
          </a:p>
          <a:p>
            <a:pPr lvl="1"/>
            <a:r>
              <a:rPr lang="en-US" dirty="0"/>
              <a:t>Title, “References,” is centered and bold</a:t>
            </a:r>
          </a:p>
          <a:p>
            <a:pPr lvl="1"/>
            <a:r>
              <a:rPr lang="en-US" dirty="0"/>
              <a:t>Hanging indent</a:t>
            </a:r>
          </a:p>
          <a:p>
            <a:pPr lvl="1"/>
            <a:r>
              <a:rPr lang="en-US" dirty="0"/>
              <a:t>Double spaced, 1-inch margins</a:t>
            </a:r>
          </a:p>
          <a:p>
            <a:pPr lvl="1"/>
            <a:r>
              <a:rPr lang="en-US" dirty="0"/>
              <a:t>Alphabetical Order</a:t>
            </a:r>
          </a:p>
          <a:p>
            <a:pPr lvl="1"/>
            <a:r>
              <a:rPr lang="en-US" dirty="0"/>
              <a:t>Author’s last name comes first, followed by a comma and the initials. Leave a space between initials.</a:t>
            </a:r>
          </a:p>
          <a:p>
            <a:pPr lvl="1"/>
            <a:r>
              <a:rPr lang="en-US" dirty="0"/>
              <a:t>Place the year in parentheses. End with a period. </a:t>
            </a:r>
          </a:p>
          <a:p>
            <a:pPr lvl="1"/>
            <a:r>
              <a:rPr lang="en-US" dirty="0"/>
              <a:t>Put article titles in sentence case. End with a period.</a:t>
            </a:r>
          </a:p>
          <a:p>
            <a:pPr lvl="1"/>
            <a:r>
              <a:rPr lang="en-US" dirty="0"/>
              <a:t>Put journal titles in title case and italicize. End with a comma.</a:t>
            </a:r>
          </a:p>
          <a:p>
            <a:pPr lvl="1"/>
            <a:r>
              <a:rPr lang="en-US" dirty="0"/>
              <a:t>Italicize volume number</a:t>
            </a:r>
          </a:p>
          <a:p>
            <a:pPr lvl="1"/>
            <a:r>
              <a:rPr lang="en-US" dirty="0"/>
              <a:t>Place issue numbers within parenthesis. End with a comma.</a:t>
            </a:r>
          </a:p>
          <a:p>
            <a:pPr lvl="1"/>
            <a:r>
              <a:rPr lang="en-US" dirty="0"/>
              <a:t>Add page range. End with a period.</a:t>
            </a:r>
          </a:p>
          <a:p>
            <a:pPr lvl="1"/>
            <a:r>
              <a:rPr lang="en-US" dirty="0"/>
              <a:t>Include </a:t>
            </a:r>
            <a:r>
              <a:rPr lang="en-US" dirty="0" err="1"/>
              <a:t>doi</a:t>
            </a:r>
            <a:r>
              <a:rPr lang="en-US" dirty="0"/>
              <a:t> (digital object identifiers). </a:t>
            </a:r>
          </a:p>
          <a:p>
            <a:pPr lvl="2"/>
            <a:r>
              <a:rPr lang="en-US" dirty="0"/>
              <a:t>Can usually be found on the articles, by Googling them, or in library database.</a:t>
            </a:r>
          </a:p>
          <a:p>
            <a:pPr>
              <a:buClr>
                <a:srgbClr val="C0504D"/>
              </a:buClr>
              <a:defRPr/>
            </a:pPr>
            <a:r>
              <a:rPr lang="en-US" b="1" dirty="0"/>
              <a:t>COMMON MISTAKES</a:t>
            </a:r>
          </a:p>
          <a:p>
            <a:pPr lvl="1">
              <a:buClr>
                <a:srgbClr val="C0504D"/>
              </a:buClr>
              <a:defRPr/>
            </a:pPr>
            <a:r>
              <a:rPr lang="en-US" b="1" dirty="0"/>
              <a:t>All of the above</a:t>
            </a:r>
          </a:p>
          <a:p>
            <a:pPr lvl="1"/>
            <a:endParaRPr lang="en-US" dirty="0"/>
          </a:p>
          <a:p>
            <a:pPr marL="411480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1016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61202" y="341822"/>
            <a:ext cx="3693186" cy="601221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lnSpc>
                <a:spcPts val="1880"/>
              </a:lnSpc>
              <a:spcBef>
                <a:spcPts val="88"/>
              </a:spcBef>
            </a:pPr>
            <a:r>
              <a:rPr dirty="0"/>
              <a:t>7th</a:t>
            </a:r>
            <a:r>
              <a:rPr spc="124" dirty="0"/>
              <a:t> </a:t>
            </a:r>
            <a:r>
              <a:rPr spc="-9" dirty="0"/>
              <a:t>Edition</a:t>
            </a:r>
          </a:p>
          <a:p>
            <a:pPr marL="11206">
              <a:lnSpc>
                <a:spcPts val="2727"/>
              </a:lnSpc>
            </a:pPr>
            <a:r>
              <a:rPr sz="2294" dirty="0">
                <a:latin typeface="Book Antiqua"/>
                <a:cs typeface="Book Antiqua"/>
              </a:rPr>
              <a:t>Quick</a:t>
            </a:r>
            <a:r>
              <a:rPr sz="2294" spc="97" dirty="0">
                <a:latin typeface="Book Antiqua"/>
                <a:cs typeface="Book Antiqua"/>
              </a:rPr>
              <a:t> </a:t>
            </a:r>
            <a:r>
              <a:rPr sz="2294" dirty="0">
                <a:latin typeface="Book Antiqua"/>
                <a:cs typeface="Book Antiqua"/>
              </a:rPr>
              <a:t>Reference</a:t>
            </a:r>
            <a:r>
              <a:rPr sz="2294" spc="97" dirty="0">
                <a:latin typeface="Book Antiqua"/>
                <a:cs typeface="Book Antiqua"/>
              </a:rPr>
              <a:t> </a:t>
            </a:r>
            <a:r>
              <a:rPr sz="2294" spc="-18" dirty="0">
                <a:latin typeface="Book Antiqua"/>
                <a:cs typeface="Book Antiqua"/>
              </a:rPr>
              <a:t>Guide</a:t>
            </a:r>
            <a:endParaRPr sz="2294">
              <a:latin typeface="Book Antiqua"/>
              <a:cs typeface="Book Antiqu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19962" y="2304040"/>
            <a:ext cx="607359" cy="411877"/>
          </a:xfrm>
          <a:prstGeom prst="rect">
            <a:avLst/>
          </a:prstGeom>
        </p:spPr>
        <p:txBody>
          <a:bodyPr vert="horz" wrap="square" lIns="0" tIns="26894" rIns="0" bIns="0" rtlCol="0">
            <a:spAutoFit/>
          </a:bodyPr>
          <a:lstStyle/>
          <a:p>
            <a:pPr marL="14008" marR="4483" indent="-3362" defTabSz="806867">
              <a:lnSpc>
                <a:spcPts val="1500"/>
              </a:lnSpc>
              <a:spcBef>
                <a:spcPts val="212"/>
              </a:spcBef>
            </a:pPr>
            <a:r>
              <a:rPr sz="1324" b="1" kern="0" spc="-35" dirty="0">
                <a:solidFill>
                  <a:sysClr val="windowText" lastClr="000000"/>
                </a:solidFill>
                <a:latin typeface="Arial"/>
                <a:cs typeface="Arial"/>
              </a:rPr>
              <a:t>Journal </a:t>
            </a:r>
            <a:r>
              <a:rPr sz="1324" b="1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Article</a:t>
            </a:r>
            <a:endParaRPr sz="1324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60961" y="2187387"/>
            <a:ext cx="2580715" cy="283966"/>
          </a:xfrm>
          <a:prstGeom prst="rect">
            <a:avLst/>
          </a:prstGeom>
          <a:solidFill>
            <a:srgbClr val="FFF3CF"/>
          </a:solidFill>
        </p:spPr>
        <p:txBody>
          <a:bodyPr vert="horz" wrap="square" lIns="0" tIns="39221" rIns="0" bIns="0" rtlCol="0">
            <a:spAutoFit/>
          </a:bodyPr>
          <a:lstStyle/>
          <a:p>
            <a:pPr marL="46507" defTabSz="806867">
              <a:spcBef>
                <a:spcPts val="309"/>
              </a:spcBef>
            </a:pPr>
            <a:r>
              <a:rPr sz="1588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Author,</a:t>
            </a:r>
            <a:r>
              <a:rPr sz="1588" kern="0" spc="-4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kern="0" dirty="0">
                <a:solidFill>
                  <a:sysClr val="windowText" lastClr="000000"/>
                </a:solidFill>
                <a:latin typeface="Arial"/>
                <a:cs typeface="Arial"/>
              </a:rPr>
              <a:t>A.</a:t>
            </a:r>
            <a:r>
              <a:rPr sz="1588" kern="0" spc="-4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kern="0" dirty="0">
                <a:solidFill>
                  <a:sysClr val="windowText" lastClr="000000"/>
                </a:solidFill>
                <a:latin typeface="Arial"/>
                <a:cs typeface="Arial"/>
              </a:rPr>
              <a:t>A.,</a:t>
            </a:r>
            <a:r>
              <a:rPr sz="1588" kern="0" spc="-4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kern="0" spc="53" dirty="0">
                <a:solidFill>
                  <a:sysClr val="windowText" lastClr="000000"/>
                </a:solidFill>
                <a:latin typeface="Arial"/>
                <a:cs typeface="Arial"/>
              </a:rPr>
              <a:t>&amp;</a:t>
            </a:r>
            <a:r>
              <a:rPr sz="1588" kern="0" spc="-4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Author,</a:t>
            </a:r>
            <a:r>
              <a:rPr sz="1588" kern="0" spc="-4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kern="0" spc="-44" dirty="0">
                <a:solidFill>
                  <a:sysClr val="windowText" lastClr="000000"/>
                </a:solidFill>
                <a:latin typeface="Arial"/>
                <a:cs typeface="Arial"/>
              </a:rPr>
              <a:t>B. </a:t>
            </a:r>
            <a:r>
              <a:rPr sz="1588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B.</a:t>
            </a:r>
            <a:endParaRPr sz="1588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69881" y="2187387"/>
            <a:ext cx="558053" cy="283966"/>
          </a:xfrm>
          <a:prstGeom prst="rect">
            <a:avLst/>
          </a:prstGeom>
          <a:solidFill>
            <a:srgbClr val="FFE7DB"/>
          </a:solidFill>
        </p:spPr>
        <p:txBody>
          <a:bodyPr vert="horz" wrap="square" lIns="0" tIns="39221" rIns="0" bIns="0" rtlCol="0">
            <a:spAutoFit/>
          </a:bodyPr>
          <a:lstStyle/>
          <a:p>
            <a:pPr marL="16249" defTabSz="806867">
              <a:spcBef>
                <a:spcPts val="309"/>
              </a:spcBef>
            </a:pPr>
            <a:r>
              <a:rPr sz="1588" kern="0" spc="-106" dirty="0">
                <a:solidFill>
                  <a:sysClr val="windowText" lastClr="000000"/>
                </a:solidFill>
                <a:latin typeface="Arial"/>
                <a:cs typeface="Arial"/>
              </a:rPr>
              <a:t>(Year).</a:t>
            </a:r>
            <a:endParaRPr sz="1588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33415" y="2187387"/>
            <a:ext cx="1638299" cy="283966"/>
          </a:xfrm>
          <a:prstGeom prst="rect">
            <a:avLst/>
          </a:prstGeom>
          <a:solidFill>
            <a:srgbClr val="B3DDE2"/>
          </a:solidFill>
        </p:spPr>
        <p:txBody>
          <a:bodyPr vert="horz" wrap="square" lIns="0" tIns="39221" rIns="0" bIns="0" rtlCol="0">
            <a:spAutoFit/>
          </a:bodyPr>
          <a:lstStyle/>
          <a:p>
            <a:pPr marL="34740" defTabSz="806867">
              <a:spcBef>
                <a:spcPts val="309"/>
              </a:spcBef>
            </a:pPr>
            <a:r>
              <a:rPr sz="1588" kern="0" dirty="0">
                <a:solidFill>
                  <a:sysClr val="windowText" lastClr="000000"/>
                </a:solidFill>
                <a:latin typeface="Arial"/>
                <a:cs typeface="Arial"/>
              </a:rPr>
              <a:t>Title</a:t>
            </a:r>
            <a:r>
              <a:rPr sz="1588" kern="0" spc="-26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kern="0" dirty="0">
                <a:solidFill>
                  <a:sysClr val="windowText" lastClr="000000"/>
                </a:solidFill>
                <a:latin typeface="Arial"/>
                <a:cs typeface="Arial"/>
              </a:rPr>
              <a:t>of</a:t>
            </a:r>
            <a:r>
              <a:rPr sz="1588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1588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article.</a:t>
            </a:r>
            <a:endParaRPr sz="1588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91535" y="2551579"/>
            <a:ext cx="2136401" cy="278309"/>
          </a:xfrm>
          <a:prstGeom prst="rect">
            <a:avLst/>
          </a:prstGeom>
          <a:solidFill>
            <a:srgbClr val="CCEFE9"/>
          </a:solidFill>
        </p:spPr>
        <p:txBody>
          <a:bodyPr vert="horz" wrap="square" lIns="0" tIns="33618" rIns="0" bIns="0" rtlCol="0">
            <a:spAutoFit/>
          </a:bodyPr>
          <a:lstStyle/>
          <a:p>
            <a:pPr marL="45946" defTabSz="806867">
              <a:spcBef>
                <a:spcPts val="265"/>
              </a:spcBef>
            </a:pPr>
            <a:r>
              <a:rPr sz="1588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Name of</a:t>
            </a:r>
            <a:r>
              <a:rPr sz="1588" i="1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1588" i="1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i="1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Periodical,</a:t>
            </a:r>
            <a:endParaRPr sz="1588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33685" y="2551579"/>
            <a:ext cx="691403" cy="278309"/>
          </a:xfrm>
          <a:prstGeom prst="rect">
            <a:avLst/>
          </a:prstGeom>
          <a:solidFill>
            <a:srgbClr val="D6CCF2"/>
          </a:solidFill>
        </p:spPr>
        <p:txBody>
          <a:bodyPr vert="horz" wrap="square" lIns="0" tIns="33618" rIns="0" bIns="0" rtlCol="0">
            <a:spAutoFit/>
          </a:bodyPr>
          <a:lstStyle/>
          <a:p>
            <a:pPr marL="34740" defTabSz="806867">
              <a:spcBef>
                <a:spcPts val="265"/>
              </a:spcBef>
            </a:pPr>
            <a:r>
              <a:rPr sz="1588" i="1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volume</a:t>
            </a:r>
            <a:endParaRPr sz="1588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08916" y="2574034"/>
            <a:ext cx="601196" cy="25567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defTabSz="806867">
              <a:spcBef>
                <a:spcPts val="88"/>
              </a:spcBef>
            </a:pPr>
            <a:r>
              <a:rPr sz="1588" kern="0" spc="-84" dirty="0">
                <a:solidFill>
                  <a:sysClr val="windowText" lastClr="000000"/>
                </a:solidFill>
                <a:latin typeface="Arial"/>
                <a:cs typeface="Arial"/>
              </a:rPr>
              <a:t>(issue),</a:t>
            </a:r>
            <a:endParaRPr sz="1588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428222" y="2551579"/>
            <a:ext cx="409015" cy="278309"/>
          </a:xfrm>
          <a:prstGeom prst="rect">
            <a:avLst/>
          </a:prstGeom>
          <a:solidFill>
            <a:srgbClr val="CCDBF5"/>
          </a:solidFill>
        </p:spPr>
        <p:txBody>
          <a:bodyPr vert="horz" wrap="square" lIns="0" tIns="33618" rIns="0" bIns="0" rtlCol="0">
            <a:spAutoFit/>
          </a:bodyPr>
          <a:lstStyle/>
          <a:p>
            <a:pPr marL="22413" defTabSz="806867">
              <a:spcBef>
                <a:spcPts val="265"/>
              </a:spcBef>
            </a:pPr>
            <a:r>
              <a:rPr sz="1588" kern="0" spc="-31" dirty="0">
                <a:solidFill>
                  <a:sysClr val="windowText" lastClr="000000"/>
                </a:solidFill>
                <a:latin typeface="Arial"/>
                <a:cs typeface="Arial"/>
              </a:rPr>
              <a:t>#–#.</a:t>
            </a:r>
            <a:endParaRPr sz="1588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65744" y="2551579"/>
            <a:ext cx="1806949" cy="278309"/>
          </a:xfrm>
          <a:prstGeom prst="rect">
            <a:avLst/>
          </a:prstGeom>
          <a:solidFill>
            <a:srgbClr val="F8D3D8"/>
          </a:solidFill>
        </p:spPr>
        <p:txBody>
          <a:bodyPr vert="horz" wrap="square" lIns="0" tIns="33618" rIns="0" bIns="0" rtlCol="0">
            <a:spAutoFit/>
          </a:bodyPr>
          <a:lstStyle/>
          <a:p>
            <a:pPr marL="8965" defTabSz="806867">
              <a:spcBef>
                <a:spcPts val="265"/>
              </a:spcBef>
            </a:pPr>
            <a:r>
              <a:rPr sz="1588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https://doi.org/xxxx</a:t>
            </a:r>
            <a:endParaRPr sz="1588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27321" y="1387657"/>
            <a:ext cx="2828334" cy="500363"/>
          </a:xfrm>
          <a:prstGeom prst="rect">
            <a:avLst/>
          </a:prstGeom>
          <a:ln w="12700">
            <a:solidFill>
              <a:srgbClr val="FFE082"/>
            </a:solidFill>
          </a:ln>
        </p:spPr>
        <p:txBody>
          <a:bodyPr vert="horz" wrap="square" lIns="0" tIns="84044" rIns="0" bIns="0" rtlCol="0">
            <a:spAutoFit/>
          </a:bodyPr>
          <a:lstStyle/>
          <a:p>
            <a:pPr marL="89652" marR="94134" indent="560" defTabSz="806867">
              <a:spcBef>
                <a:spcPts val="662"/>
              </a:spcBef>
            </a:pP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Invert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names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so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that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last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name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comes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first,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followed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by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comma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and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initials. </a:t>
            </a:r>
            <a:r>
              <a:rPr sz="900" kern="0" spc="-26" dirty="0">
                <a:solidFill>
                  <a:sysClr val="windowText" lastClr="000000"/>
                </a:solidFill>
                <a:latin typeface="Arial"/>
                <a:cs typeface="Arial"/>
              </a:rPr>
              <a:t>Leave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space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between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initials.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Retain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order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of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authors’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names.</a:t>
            </a:r>
            <a:endParaRPr sz="9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36079" y="1414875"/>
            <a:ext cx="1077779" cy="500363"/>
          </a:xfrm>
          <a:prstGeom prst="rect">
            <a:avLst/>
          </a:prstGeom>
          <a:ln w="12700">
            <a:solidFill>
              <a:srgbClr val="FFC8AE"/>
            </a:solidFill>
          </a:ln>
        </p:spPr>
        <p:txBody>
          <a:bodyPr vert="horz" wrap="square" lIns="0" tIns="84044" rIns="0" bIns="0" rtlCol="0">
            <a:spAutoFit/>
          </a:bodyPr>
          <a:lstStyle/>
          <a:p>
            <a:pPr marL="89652" marR="184347" indent="-560" defTabSz="806867">
              <a:spcBef>
                <a:spcPts val="662"/>
              </a:spcBef>
            </a:pPr>
            <a:r>
              <a:rPr sz="900" kern="0" spc="-26" dirty="0">
                <a:solidFill>
                  <a:sysClr val="windowText" lastClr="000000"/>
                </a:solidFill>
                <a:latin typeface="Arial"/>
                <a:cs typeface="Arial"/>
              </a:rPr>
              <a:t>Place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year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in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parentheses.</a:t>
            </a:r>
            <a:endParaRPr sz="9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89092" defTabSz="806867"/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End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with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period.</a:t>
            </a:r>
            <a:endParaRPr sz="9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544486" y="1387658"/>
            <a:ext cx="3199713" cy="426814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marR="4483" indent="2802" algn="just" defTabSz="806867">
              <a:spcBef>
                <a:spcPts val="88"/>
              </a:spcBef>
            </a:pP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Capitalize</a:t>
            </a:r>
            <a:r>
              <a:rPr sz="900" kern="0" spc="4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only</a:t>
            </a:r>
            <a:r>
              <a:rPr sz="900" kern="0" spc="4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4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first</a:t>
            </a:r>
            <a:r>
              <a:rPr sz="900" kern="0" spc="4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letter</a:t>
            </a:r>
            <a:r>
              <a:rPr sz="900" kern="0" spc="4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of</a:t>
            </a:r>
            <a:r>
              <a:rPr sz="900" kern="0" spc="4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4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first</a:t>
            </a:r>
            <a:r>
              <a:rPr sz="900" kern="0" spc="4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word.</a:t>
            </a:r>
            <a:r>
              <a:rPr sz="900" kern="0" spc="4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For</a:t>
            </a:r>
            <a:r>
              <a:rPr sz="900" kern="0" spc="4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900" kern="0" spc="4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two-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part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title,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capitalize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the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first word of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second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part of the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title.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Also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capitalize</a:t>
            </a:r>
            <a:r>
              <a:rPr sz="900" kern="0" spc="3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proper</a:t>
            </a:r>
            <a:r>
              <a:rPr sz="900" kern="0" spc="4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nouns.</a:t>
            </a:r>
            <a:r>
              <a:rPr sz="900" kern="0" spc="4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Do</a:t>
            </a:r>
            <a:r>
              <a:rPr sz="900" kern="0" spc="4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not</a:t>
            </a:r>
            <a:r>
              <a:rPr sz="900" kern="0" spc="3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italicize.</a:t>
            </a:r>
            <a:r>
              <a:rPr sz="900" kern="0" spc="4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End</a:t>
            </a:r>
            <a:r>
              <a:rPr sz="900" kern="0" spc="4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with</a:t>
            </a:r>
            <a:r>
              <a:rPr sz="900" kern="0" spc="4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900" kern="0" spc="4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period.</a:t>
            </a:r>
            <a:endParaRPr sz="9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475942" y="1400747"/>
            <a:ext cx="3337350" cy="453838"/>
          </a:xfrm>
          <a:custGeom>
            <a:avLst/>
            <a:gdLst/>
            <a:ahLst/>
            <a:cxnLst/>
            <a:rect l="l" t="t" r="r" b="b"/>
            <a:pathLst>
              <a:path w="2864484" h="514350">
                <a:moveTo>
                  <a:pt x="0" y="6350"/>
                </a:moveTo>
                <a:lnTo>
                  <a:pt x="0" y="508000"/>
                </a:lnTo>
                <a:lnTo>
                  <a:pt x="0" y="514350"/>
                </a:lnTo>
                <a:lnTo>
                  <a:pt x="6350" y="514350"/>
                </a:lnTo>
                <a:lnTo>
                  <a:pt x="2857754" y="514350"/>
                </a:lnTo>
                <a:lnTo>
                  <a:pt x="2864104" y="514350"/>
                </a:lnTo>
                <a:lnTo>
                  <a:pt x="2864104" y="508000"/>
                </a:lnTo>
                <a:lnTo>
                  <a:pt x="2864104" y="6350"/>
                </a:lnTo>
                <a:lnTo>
                  <a:pt x="2864104" y="0"/>
                </a:lnTo>
                <a:lnTo>
                  <a:pt x="2857754" y="0"/>
                </a:lnTo>
                <a:lnTo>
                  <a:pt x="6350" y="0"/>
                </a:lnTo>
                <a:lnTo>
                  <a:pt x="0" y="0"/>
                </a:lnTo>
                <a:lnTo>
                  <a:pt x="0" y="6350"/>
                </a:lnTo>
                <a:close/>
              </a:path>
            </a:pathLst>
          </a:custGeom>
          <a:ln w="12700">
            <a:solidFill>
              <a:srgbClr val="7FC6CF"/>
            </a:solidFill>
          </a:ln>
        </p:spPr>
        <p:txBody>
          <a:bodyPr wrap="square" lIns="0" tIns="0" rIns="0" bIns="0" rtlCol="0"/>
          <a:lstStyle/>
          <a:p>
            <a:pPr defTabSz="806867"/>
            <a:endParaRPr sz="900" kern="0">
              <a:solidFill>
                <a:sysClr val="windowText" lastClr="000000"/>
              </a:solidFill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39764" y="3110144"/>
            <a:ext cx="1884435" cy="638863"/>
          </a:xfrm>
          <a:prstGeom prst="rect">
            <a:avLst/>
          </a:prstGeom>
          <a:ln w="12700">
            <a:solidFill>
              <a:srgbClr val="8CDCCD"/>
            </a:solidFill>
          </a:ln>
        </p:spPr>
        <p:txBody>
          <a:bodyPr vert="horz" wrap="square" lIns="0" tIns="84044" rIns="0" bIns="0" rtlCol="0">
            <a:spAutoFit/>
          </a:bodyPr>
          <a:lstStyle/>
          <a:p>
            <a:pPr marL="85169" marR="77885" indent="2802" defTabSz="806867">
              <a:spcBef>
                <a:spcPts val="662"/>
              </a:spcBef>
            </a:pP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Capitalize</a:t>
            </a:r>
            <a:r>
              <a:rPr sz="900" kern="0" spc="-26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all</a:t>
            </a:r>
            <a:r>
              <a:rPr sz="900" kern="0" spc="-26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major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words</a:t>
            </a:r>
            <a:r>
              <a:rPr sz="900" kern="0" spc="-26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in</a:t>
            </a:r>
            <a:r>
              <a:rPr sz="900" kern="0" spc="-26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periodical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name.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Follow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with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44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900" kern="0" spc="44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comma.</a:t>
            </a:r>
            <a:r>
              <a:rPr sz="900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Italicize</a:t>
            </a:r>
            <a:r>
              <a:rPr sz="900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periodical</a:t>
            </a:r>
            <a:r>
              <a:rPr sz="900" kern="0" spc="44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name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(but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not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comma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after).</a:t>
            </a:r>
            <a:endParaRPr sz="9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355953" y="3110144"/>
            <a:ext cx="1994476" cy="638864"/>
          </a:xfrm>
          <a:prstGeom prst="rect">
            <a:avLst/>
          </a:prstGeom>
          <a:ln w="12700">
            <a:solidFill>
              <a:srgbClr val="A28CE1"/>
            </a:solidFill>
          </a:ln>
        </p:spPr>
        <p:txBody>
          <a:bodyPr vert="horz" wrap="square" lIns="0" tIns="84044" rIns="0" bIns="0" rtlCol="0">
            <a:spAutoFit/>
          </a:bodyPr>
          <a:lstStyle/>
          <a:p>
            <a:pPr marL="86850" marR="87411" indent="3362" defTabSz="806867">
              <a:spcBef>
                <a:spcPts val="662"/>
              </a:spcBef>
            </a:pP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Italicize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volume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number.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Do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not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put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space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between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volume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number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and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parentheses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around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26" dirty="0">
                <a:solidFill>
                  <a:sysClr val="windowText" lastClr="000000"/>
                </a:solidFill>
                <a:latin typeface="Arial"/>
                <a:cs typeface="Arial"/>
              </a:rPr>
              <a:t>issue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number.</a:t>
            </a:r>
            <a:endParaRPr sz="9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582183" y="3110144"/>
            <a:ext cx="2340545" cy="638863"/>
          </a:xfrm>
          <a:prstGeom prst="rect">
            <a:avLst/>
          </a:prstGeom>
          <a:ln w="12700">
            <a:solidFill>
              <a:srgbClr val="A3E0E9"/>
            </a:solidFill>
          </a:ln>
        </p:spPr>
        <p:txBody>
          <a:bodyPr vert="horz" wrap="square" lIns="0" tIns="84044" rIns="0" bIns="0" rtlCol="0">
            <a:spAutoFit/>
          </a:bodyPr>
          <a:lstStyle/>
          <a:p>
            <a:pPr marL="86850" marR="82928" indent="2802" defTabSz="806867">
              <a:spcBef>
                <a:spcPts val="662"/>
              </a:spcBef>
            </a:pP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Do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not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italicize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the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26" dirty="0">
                <a:solidFill>
                  <a:sysClr val="windowText" lastClr="000000"/>
                </a:solidFill>
                <a:latin typeface="Arial"/>
                <a:cs typeface="Arial"/>
              </a:rPr>
              <a:t>issue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number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or</a:t>
            </a:r>
            <a:r>
              <a:rPr sz="900" kern="0" spc="44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parentheses.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Follow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parentheses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with</a:t>
            </a:r>
            <a:r>
              <a:rPr sz="900" kern="0" spc="44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comma.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No</a:t>
            </a:r>
            <a:r>
              <a:rPr sz="900" b="1" kern="0" spc="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spc="-44" dirty="0">
                <a:solidFill>
                  <a:sysClr val="windowText" lastClr="000000"/>
                </a:solidFill>
                <a:latin typeface="Arial"/>
                <a:cs typeface="Arial"/>
              </a:rPr>
              <a:t>issue</a:t>
            </a:r>
            <a:r>
              <a:rPr sz="900" b="1" kern="0" spc="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number?</a:t>
            </a:r>
            <a:r>
              <a:rPr sz="9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31" dirty="0">
                <a:solidFill>
                  <a:sysClr val="windowText" lastClr="000000"/>
                </a:solidFill>
                <a:latin typeface="Arial"/>
                <a:cs typeface="Arial"/>
              </a:rPr>
              <a:t>That’s</a:t>
            </a:r>
            <a:r>
              <a:rPr sz="900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okay.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Follow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volume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number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with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comma.</a:t>
            </a:r>
            <a:endParaRPr sz="9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148895" y="3109568"/>
            <a:ext cx="1638298" cy="638863"/>
          </a:xfrm>
          <a:prstGeom prst="rect">
            <a:avLst/>
          </a:prstGeom>
          <a:ln w="12700">
            <a:solidFill>
              <a:srgbClr val="8CAEE9"/>
            </a:solidFill>
          </a:ln>
        </p:spPr>
        <p:txBody>
          <a:bodyPr vert="horz" wrap="square" lIns="0" tIns="84044" rIns="0" bIns="0" rtlCol="0">
            <a:spAutoFit/>
          </a:bodyPr>
          <a:lstStyle/>
          <a:p>
            <a:pPr marL="85730" marR="69480" indent="5043" defTabSz="806867">
              <a:spcBef>
                <a:spcPts val="662"/>
              </a:spcBef>
            </a:pP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Include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article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page</a:t>
            </a:r>
            <a:r>
              <a:rPr sz="900" kern="0" spc="44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range.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40" dirty="0">
                <a:solidFill>
                  <a:sysClr val="windowText" lastClr="000000"/>
                </a:solidFill>
                <a:latin typeface="Arial"/>
                <a:cs typeface="Arial"/>
              </a:rPr>
              <a:t>Use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an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en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dash; 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do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not put</a:t>
            </a:r>
            <a:r>
              <a:rPr sz="900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26" dirty="0">
                <a:solidFill>
                  <a:sysClr val="windowText" lastClr="000000"/>
                </a:solidFill>
                <a:latin typeface="Arial"/>
                <a:cs typeface="Arial"/>
              </a:rPr>
              <a:t>spaces</a:t>
            </a:r>
            <a:r>
              <a:rPr sz="900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around</a:t>
            </a:r>
            <a:r>
              <a:rPr sz="900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en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dash.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End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with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period.</a:t>
            </a:r>
            <a:endParaRPr sz="9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015760" y="3112000"/>
            <a:ext cx="1699486" cy="638863"/>
          </a:xfrm>
          <a:prstGeom prst="rect">
            <a:avLst/>
          </a:prstGeom>
          <a:ln w="12700">
            <a:solidFill>
              <a:srgbClr val="F09CA8"/>
            </a:solidFill>
          </a:ln>
        </p:spPr>
        <p:txBody>
          <a:bodyPr vert="horz" wrap="square" lIns="0" tIns="84044" rIns="0" bIns="0" rtlCol="0">
            <a:spAutoFit/>
          </a:bodyPr>
          <a:lstStyle/>
          <a:p>
            <a:pPr marL="89652" marR="90772" indent="1121" defTabSz="806867">
              <a:spcBef>
                <a:spcPts val="662"/>
              </a:spcBef>
            </a:pPr>
            <a:r>
              <a:rPr sz="900" b="1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Does</a:t>
            </a:r>
            <a:r>
              <a:rPr sz="900" b="1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article</a:t>
            </a:r>
            <a:r>
              <a:rPr sz="900" b="1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have</a:t>
            </a:r>
            <a:r>
              <a:rPr sz="900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spc="-44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9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 DOI?</a:t>
            </a:r>
            <a:r>
              <a:rPr sz="900" b="1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Include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DOI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for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all</a:t>
            </a:r>
            <a:r>
              <a:rPr sz="900" kern="0" spc="44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works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that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have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one.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Do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not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put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 period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after the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DOI.</a:t>
            </a:r>
            <a:endParaRPr sz="9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929039" y="5349801"/>
            <a:ext cx="430306" cy="215089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defTabSz="806867">
              <a:spcBef>
                <a:spcPts val="88"/>
              </a:spcBef>
            </a:pPr>
            <a:r>
              <a:rPr sz="1324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Book</a:t>
            </a:r>
            <a:endParaRPr sz="1324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435724" y="5047129"/>
            <a:ext cx="2581835" cy="283966"/>
          </a:xfrm>
          <a:prstGeom prst="rect">
            <a:avLst/>
          </a:prstGeom>
          <a:solidFill>
            <a:srgbClr val="FFF3CF"/>
          </a:solidFill>
        </p:spPr>
        <p:txBody>
          <a:bodyPr vert="horz" wrap="square" lIns="0" tIns="39221" rIns="0" bIns="0" rtlCol="0">
            <a:spAutoFit/>
          </a:bodyPr>
          <a:lstStyle/>
          <a:p>
            <a:pPr marL="46507" defTabSz="806867">
              <a:spcBef>
                <a:spcPts val="309"/>
              </a:spcBef>
            </a:pPr>
            <a:r>
              <a:rPr sz="1588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Author,</a:t>
            </a:r>
            <a:r>
              <a:rPr sz="1588" kern="0" spc="-4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kern="0" dirty="0">
                <a:solidFill>
                  <a:sysClr val="windowText" lastClr="000000"/>
                </a:solidFill>
                <a:latin typeface="Arial"/>
                <a:cs typeface="Arial"/>
              </a:rPr>
              <a:t>A.</a:t>
            </a:r>
            <a:r>
              <a:rPr sz="1588" kern="0" spc="-4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kern="0" dirty="0">
                <a:solidFill>
                  <a:sysClr val="windowText" lastClr="000000"/>
                </a:solidFill>
                <a:latin typeface="Arial"/>
                <a:cs typeface="Arial"/>
              </a:rPr>
              <a:t>A.,</a:t>
            </a:r>
            <a:r>
              <a:rPr sz="1588" kern="0" spc="-4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kern="0" spc="53" dirty="0">
                <a:solidFill>
                  <a:sysClr val="windowText" lastClr="000000"/>
                </a:solidFill>
                <a:latin typeface="Arial"/>
                <a:cs typeface="Arial"/>
              </a:rPr>
              <a:t>&amp;</a:t>
            </a:r>
            <a:r>
              <a:rPr sz="1588" kern="0" spc="-4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Author,</a:t>
            </a:r>
            <a:r>
              <a:rPr sz="1588" kern="0" spc="-4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kern="0" spc="-44" dirty="0">
                <a:solidFill>
                  <a:sysClr val="windowText" lastClr="000000"/>
                </a:solidFill>
                <a:latin typeface="Arial"/>
                <a:cs typeface="Arial"/>
              </a:rPr>
              <a:t>B. </a:t>
            </a:r>
            <a:r>
              <a:rPr sz="1588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B.</a:t>
            </a:r>
            <a:endParaRPr sz="1588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045763" y="5047129"/>
            <a:ext cx="1461806" cy="283966"/>
          </a:xfrm>
          <a:prstGeom prst="rect">
            <a:avLst/>
          </a:prstGeom>
          <a:solidFill>
            <a:srgbClr val="FFE7DB"/>
          </a:solidFill>
        </p:spPr>
        <p:txBody>
          <a:bodyPr vert="horz" wrap="square" lIns="0" tIns="39221" rIns="0" bIns="0" rtlCol="0">
            <a:spAutoFit/>
          </a:bodyPr>
          <a:lstStyle/>
          <a:p>
            <a:pPr marL="15129" defTabSz="806867">
              <a:spcBef>
                <a:spcPts val="309"/>
              </a:spcBef>
            </a:pPr>
            <a:r>
              <a:rPr sz="1588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(Copyright</a:t>
            </a:r>
            <a:r>
              <a:rPr sz="1588" kern="0" spc="-5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kern="0" spc="-106" dirty="0">
                <a:solidFill>
                  <a:sysClr val="windowText" lastClr="000000"/>
                </a:solidFill>
                <a:latin typeface="Arial"/>
                <a:cs typeface="Arial"/>
              </a:rPr>
              <a:t>Year).</a:t>
            </a:r>
            <a:endParaRPr sz="1588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057155" y="5096996"/>
            <a:ext cx="712134" cy="230832"/>
          </a:xfrm>
          <a:prstGeom prst="rect">
            <a:avLst/>
          </a:prstGeom>
          <a:solidFill>
            <a:srgbClr val="EBF8FA"/>
          </a:solidFill>
          <a:ln w="6350">
            <a:solidFill>
              <a:srgbClr val="52C4D6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121" defTabSz="806867">
              <a:lnSpc>
                <a:spcPts val="1822"/>
              </a:lnSpc>
            </a:pPr>
            <a:r>
              <a:rPr sz="1588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(7th</a:t>
            </a:r>
            <a:r>
              <a:rPr sz="1588" kern="0" spc="-8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kern="0" spc="-53" dirty="0">
                <a:solidFill>
                  <a:sysClr val="windowText" lastClr="000000"/>
                </a:solidFill>
                <a:latin typeface="Arial"/>
                <a:cs typeface="Arial"/>
              </a:rPr>
              <a:t>ed.)</a:t>
            </a:r>
            <a:endParaRPr sz="1588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547630" y="5075147"/>
            <a:ext cx="2283199" cy="25567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defTabSz="806867">
              <a:spcBef>
                <a:spcPts val="88"/>
              </a:spcBef>
              <a:tabLst>
                <a:tab pos="2214961" algn="l"/>
              </a:tabLst>
            </a:pPr>
            <a:r>
              <a:rPr sz="1588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Title</a:t>
            </a:r>
            <a:r>
              <a:rPr sz="1588" i="1" kern="0" spc="-3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of</a:t>
            </a:r>
            <a:r>
              <a:rPr sz="1588" i="1" kern="0" spc="-3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1588" i="1" kern="0" spc="-3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i="1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book</a:t>
            </a:r>
            <a:r>
              <a:rPr sz="1588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	</a:t>
            </a:r>
            <a:r>
              <a:rPr sz="1588" kern="0" spc="-44" dirty="0">
                <a:solidFill>
                  <a:sysClr val="windowText" lastClr="000000"/>
                </a:solidFill>
                <a:latin typeface="Arial"/>
                <a:cs typeface="Arial"/>
              </a:rPr>
              <a:t>.</a:t>
            </a:r>
            <a:endParaRPr sz="1588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787588" y="5411320"/>
            <a:ext cx="885265" cy="278309"/>
          </a:xfrm>
          <a:prstGeom prst="rect">
            <a:avLst/>
          </a:prstGeom>
          <a:solidFill>
            <a:srgbClr val="CCEFE9"/>
          </a:solidFill>
        </p:spPr>
        <p:txBody>
          <a:bodyPr vert="horz" wrap="square" lIns="0" tIns="33618" rIns="0" bIns="0" rtlCol="0">
            <a:spAutoFit/>
          </a:bodyPr>
          <a:lstStyle/>
          <a:p>
            <a:pPr marL="32499" defTabSz="806867">
              <a:spcBef>
                <a:spcPts val="265"/>
              </a:spcBef>
            </a:pPr>
            <a:r>
              <a:rPr sz="1588" kern="0" spc="-44" dirty="0">
                <a:solidFill>
                  <a:sysClr val="windowText" lastClr="000000"/>
                </a:solidFill>
                <a:latin typeface="Arial"/>
                <a:cs typeface="Arial"/>
              </a:rPr>
              <a:t>Publisher.</a:t>
            </a:r>
            <a:endParaRPr sz="1588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701058" y="5411320"/>
            <a:ext cx="1046629" cy="278309"/>
          </a:xfrm>
          <a:prstGeom prst="rect">
            <a:avLst/>
          </a:prstGeom>
          <a:solidFill>
            <a:srgbClr val="F8D3D8"/>
          </a:solidFill>
        </p:spPr>
        <p:txBody>
          <a:bodyPr vert="horz" wrap="square" lIns="0" tIns="33618" rIns="0" bIns="0" rtlCol="0">
            <a:spAutoFit/>
          </a:bodyPr>
          <a:lstStyle/>
          <a:p>
            <a:pPr marL="10646" defTabSz="806867">
              <a:spcBef>
                <a:spcPts val="265"/>
              </a:spcBef>
            </a:pPr>
            <a:r>
              <a:rPr sz="1588" kern="0" dirty="0">
                <a:solidFill>
                  <a:sysClr val="windowText" lastClr="000000"/>
                </a:solidFill>
                <a:latin typeface="Arial"/>
                <a:cs typeface="Arial"/>
              </a:rPr>
              <a:t>DOI</a:t>
            </a:r>
            <a:r>
              <a:rPr sz="1588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kern="0" dirty="0">
                <a:solidFill>
                  <a:sysClr val="windowText" lastClr="000000"/>
                </a:solidFill>
                <a:latin typeface="Arial"/>
                <a:cs typeface="Arial"/>
              </a:rPr>
              <a:t>or </a:t>
            </a:r>
            <a:r>
              <a:rPr sz="1588" kern="0" spc="-66" dirty="0">
                <a:solidFill>
                  <a:sysClr val="windowText" lastClr="000000"/>
                </a:solidFill>
                <a:latin typeface="Arial"/>
                <a:cs typeface="Arial"/>
              </a:rPr>
              <a:t>URL</a:t>
            </a:r>
            <a:endParaRPr sz="1588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739567" y="4266509"/>
            <a:ext cx="2977606" cy="500363"/>
          </a:xfrm>
          <a:prstGeom prst="rect">
            <a:avLst/>
          </a:prstGeom>
          <a:ln w="12700">
            <a:solidFill>
              <a:srgbClr val="FFE082"/>
            </a:solidFill>
          </a:ln>
        </p:spPr>
        <p:txBody>
          <a:bodyPr vert="horz" wrap="square" lIns="0" tIns="84044" rIns="0" bIns="0" rtlCol="0">
            <a:spAutoFit/>
          </a:bodyPr>
          <a:lstStyle/>
          <a:p>
            <a:pPr marL="89652" marR="90212" indent="560" defTabSz="806867">
              <a:spcBef>
                <a:spcPts val="662"/>
              </a:spcBef>
            </a:pP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Invert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names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so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that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last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name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comes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first,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followed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by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comma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and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initials. </a:t>
            </a:r>
            <a:r>
              <a:rPr sz="900" kern="0" spc="-26" dirty="0">
                <a:solidFill>
                  <a:sysClr val="windowText" lastClr="000000"/>
                </a:solidFill>
                <a:latin typeface="Arial"/>
                <a:cs typeface="Arial"/>
              </a:rPr>
              <a:t>Leave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space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between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initials.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Retain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order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of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authors’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names.</a:t>
            </a:r>
            <a:endParaRPr sz="9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078910" y="4281916"/>
            <a:ext cx="1221442" cy="500363"/>
          </a:xfrm>
          <a:prstGeom prst="rect">
            <a:avLst/>
          </a:prstGeom>
          <a:ln w="12700">
            <a:solidFill>
              <a:srgbClr val="FFC8AE"/>
            </a:solidFill>
          </a:ln>
        </p:spPr>
        <p:txBody>
          <a:bodyPr vert="horz" wrap="square" lIns="0" tIns="84044" rIns="0" bIns="0" rtlCol="0">
            <a:spAutoFit/>
          </a:bodyPr>
          <a:lstStyle/>
          <a:p>
            <a:pPr marL="86850" marR="97495" indent="1681" defTabSz="806867">
              <a:spcBef>
                <a:spcPts val="662"/>
              </a:spcBef>
            </a:pP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Place</a:t>
            </a:r>
            <a:r>
              <a:rPr sz="900" kern="0" spc="5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lang="en-US" sz="900" kern="0" spc="6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copyright</a:t>
            </a:r>
            <a:r>
              <a:rPr sz="900" kern="0" spc="6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year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in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parentheses. End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with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a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period.</a:t>
            </a:r>
            <a:endParaRPr sz="9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662089" y="4281916"/>
            <a:ext cx="3337350" cy="500363"/>
          </a:xfrm>
          <a:prstGeom prst="rect">
            <a:avLst/>
          </a:prstGeom>
          <a:ln w="12700">
            <a:solidFill>
              <a:srgbClr val="7FC6CF"/>
            </a:solidFill>
          </a:ln>
        </p:spPr>
        <p:txBody>
          <a:bodyPr vert="horz" wrap="square" lIns="0" tIns="84044" rIns="0" bIns="0" rtlCol="0">
            <a:spAutoFit/>
          </a:bodyPr>
          <a:lstStyle/>
          <a:p>
            <a:pPr marL="85169" marR="85169" indent="2802" defTabSz="806867">
              <a:spcBef>
                <a:spcPts val="662"/>
              </a:spcBef>
            </a:pP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Capitalize</a:t>
            </a:r>
            <a:r>
              <a:rPr sz="900" kern="0" spc="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only</a:t>
            </a:r>
            <a:r>
              <a:rPr sz="900" kern="0" spc="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first</a:t>
            </a:r>
            <a:r>
              <a:rPr sz="900" kern="0" spc="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letter</a:t>
            </a:r>
            <a:r>
              <a:rPr sz="900" kern="0" spc="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of</a:t>
            </a:r>
            <a:r>
              <a:rPr sz="900" kern="0" spc="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first</a:t>
            </a:r>
            <a:r>
              <a:rPr sz="900" kern="0" spc="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word.</a:t>
            </a:r>
            <a:r>
              <a:rPr sz="900" kern="0" spc="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For</a:t>
            </a:r>
            <a:r>
              <a:rPr sz="900" kern="0" spc="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900" kern="0" spc="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two-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part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title,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capitalize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the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first word of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second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part of the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title.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Also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capitalize</a:t>
            </a:r>
            <a:r>
              <a:rPr sz="900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proper</a:t>
            </a:r>
            <a:r>
              <a:rPr sz="900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nouns.</a:t>
            </a:r>
            <a:r>
              <a:rPr sz="900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Italicize</a:t>
            </a:r>
            <a:r>
              <a:rPr sz="900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title.</a:t>
            </a:r>
            <a:r>
              <a:rPr sz="900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End</a:t>
            </a:r>
            <a:r>
              <a:rPr sz="900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with</a:t>
            </a:r>
            <a:r>
              <a:rPr sz="900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900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period.</a:t>
            </a:r>
            <a:endParaRPr sz="9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925724" y="5988996"/>
            <a:ext cx="2974996" cy="777362"/>
          </a:xfrm>
          <a:prstGeom prst="rect">
            <a:avLst/>
          </a:prstGeom>
          <a:ln w="12700">
            <a:solidFill>
              <a:srgbClr val="52C4D6"/>
            </a:solidFill>
          </a:ln>
        </p:spPr>
        <p:txBody>
          <a:bodyPr vert="horz" wrap="square" lIns="0" tIns="84044" rIns="0" bIns="0" rtlCol="0">
            <a:spAutoFit/>
          </a:bodyPr>
          <a:lstStyle/>
          <a:p>
            <a:pPr marL="88531" marR="66679" indent="2802" defTabSz="806867">
              <a:spcBef>
                <a:spcPts val="662"/>
              </a:spcBef>
            </a:pPr>
            <a:r>
              <a:rPr sz="900" b="1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Does</a:t>
            </a:r>
            <a:r>
              <a:rPr sz="900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b="1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book</a:t>
            </a:r>
            <a:r>
              <a:rPr sz="900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have</a:t>
            </a:r>
            <a:r>
              <a:rPr sz="900" b="1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an</a:t>
            </a:r>
            <a:r>
              <a:rPr sz="900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edition </a:t>
            </a:r>
            <a:r>
              <a:rPr sz="9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or</a:t>
            </a:r>
            <a:r>
              <a:rPr sz="900" b="1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volume</a:t>
            </a:r>
            <a:r>
              <a:rPr sz="900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spc="-26" dirty="0">
                <a:solidFill>
                  <a:sysClr val="windowText" lastClr="000000"/>
                </a:solidFill>
                <a:latin typeface="Arial"/>
                <a:cs typeface="Arial"/>
              </a:rPr>
              <a:t>number?</a:t>
            </a:r>
            <a:r>
              <a:rPr sz="900" b="1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If</a:t>
            </a:r>
            <a:r>
              <a:rPr sz="900" kern="0" spc="-26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so,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include</a:t>
            </a:r>
            <a:r>
              <a:rPr sz="900" kern="0" spc="44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number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in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parentheses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after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title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but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before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period.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If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both,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show</a:t>
            </a:r>
            <a:r>
              <a:rPr sz="900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edition</a:t>
            </a:r>
            <a:r>
              <a:rPr sz="900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first</a:t>
            </a:r>
            <a:r>
              <a:rPr sz="900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and</a:t>
            </a:r>
            <a:r>
              <a:rPr sz="900" kern="0" spc="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volume</a:t>
            </a:r>
            <a:r>
              <a:rPr sz="900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second,</a:t>
            </a:r>
            <a:r>
              <a:rPr sz="900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separated</a:t>
            </a:r>
            <a:r>
              <a:rPr sz="900" kern="0" spc="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by</a:t>
            </a:r>
            <a:r>
              <a:rPr sz="900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900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comma.</a:t>
            </a:r>
            <a:r>
              <a:rPr sz="900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Do</a:t>
            </a:r>
            <a:r>
              <a:rPr sz="900" kern="0" spc="44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not</a:t>
            </a:r>
            <a:r>
              <a:rPr sz="900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put</a:t>
            </a:r>
            <a:r>
              <a:rPr sz="900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900" kern="0" spc="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period</a:t>
            </a:r>
            <a:r>
              <a:rPr sz="900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between</a:t>
            </a:r>
            <a:r>
              <a:rPr sz="900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title</a:t>
            </a:r>
            <a:r>
              <a:rPr sz="900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and</a:t>
            </a:r>
            <a:r>
              <a:rPr sz="900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parenthetical</a:t>
            </a:r>
            <a:r>
              <a:rPr sz="900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information.</a:t>
            </a:r>
            <a:endParaRPr sz="9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144806" y="5988996"/>
            <a:ext cx="2096231" cy="777362"/>
          </a:xfrm>
          <a:prstGeom prst="rect">
            <a:avLst/>
          </a:prstGeom>
          <a:ln w="12700">
            <a:solidFill>
              <a:srgbClr val="8CDCCD"/>
            </a:solidFill>
          </a:ln>
        </p:spPr>
        <p:txBody>
          <a:bodyPr vert="horz" wrap="square" lIns="0" tIns="84044" rIns="0" bIns="0" rtlCol="0">
            <a:spAutoFit/>
          </a:bodyPr>
          <a:lstStyle/>
          <a:p>
            <a:pPr marL="91333" marR="107022" indent="-1121" defTabSz="806867">
              <a:spcBef>
                <a:spcPts val="662"/>
              </a:spcBef>
            </a:pP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Include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name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of the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publisher,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followed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by a period. Do not include the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publisher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location.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Are</a:t>
            </a:r>
            <a:r>
              <a:rPr sz="900" b="1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there</a:t>
            </a:r>
            <a:r>
              <a:rPr sz="900" b="1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multiple publishers?</a:t>
            </a:r>
            <a:endParaRPr sz="9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90772" defTabSz="806867"/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If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so,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separate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them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with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semicolon.</a:t>
            </a:r>
            <a:endParaRPr sz="9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688541" y="5996292"/>
            <a:ext cx="2916569" cy="777362"/>
          </a:xfrm>
          <a:prstGeom prst="rect">
            <a:avLst/>
          </a:prstGeom>
          <a:ln w="12700">
            <a:solidFill>
              <a:srgbClr val="F09CA8"/>
            </a:solidFill>
          </a:ln>
        </p:spPr>
        <p:txBody>
          <a:bodyPr vert="horz" wrap="square" lIns="0" tIns="84044" rIns="0" bIns="0" rtlCol="0">
            <a:spAutoFit/>
          </a:bodyPr>
          <a:lstStyle/>
          <a:p>
            <a:pPr marL="91333" defTabSz="806867">
              <a:spcBef>
                <a:spcPts val="662"/>
              </a:spcBef>
            </a:pPr>
            <a:r>
              <a:rPr sz="900" b="1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Does</a:t>
            </a:r>
            <a:r>
              <a:rPr sz="900" b="1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book</a:t>
            </a:r>
            <a:r>
              <a:rPr sz="900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have</a:t>
            </a:r>
            <a:r>
              <a:rPr sz="900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900" b="1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DOI?</a:t>
            </a:r>
            <a:r>
              <a:rPr sz="900" b="1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Include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DOI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if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available.</a:t>
            </a:r>
            <a:endParaRPr sz="9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85169" marR="81807" indent="4483" defTabSz="806867"/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Do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not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include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26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71" dirty="0">
                <a:solidFill>
                  <a:sysClr val="windowText" lastClr="000000"/>
                </a:solidFill>
                <a:latin typeface="Arial"/>
                <a:cs typeface="Arial"/>
              </a:rPr>
              <a:t>URL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or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database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information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for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works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from</a:t>
            </a:r>
            <a:r>
              <a:rPr sz="900" kern="0" spc="44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academic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research</a:t>
            </a:r>
            <a:r>
              <a:rPr sz="900" kern="0" spc="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databases.</a:t>
            </a:r>
            <a:r>
              <a:rPr sz="900" kern="0" spc="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Include</a:t>
            </a:r>
            <a:r>
              <a:rPr sz="900" kern="0" spc="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900" kern="0" spc="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57" dirty="0">
                <a:solidFill>
                  <a:sysClr val="windowText" lastClr="000000"/>
                </a:solidFill>
                <a:latin typeface="Arial"/>
                <a:cs typeface="Arial"/>
              </a:rPr>
              <a:t>URL</a:t>
            </a:r>
            <a:r>
              <a:rPr sz="900" kern="0" spc="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for</a:t>
            </a:r>
            <a:r>
              <a:rPr sz="900" kern="0" spc="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ebooks</a:t>
            </a:r>
            <a:r>
              <a:rPr sz="900" kern="0" spc="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from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other</a:t>
            </a:r>
            <a:r>
              <a:rPr sz="900" kern="0" spc="26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websites.</a:t>
            </a:r>
            <a:r>
              <a:rPr sz="900" kern="0" spc="3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Do</a:t>
            </a:r>
            <a:r>
              <a:rPr sz="900" kern="0" spc="3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not</a:t>
            </a:r>
            <a:r>
              <a:rPr sz="900" kern="0" spc="3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put</a:t>
            </a:r>
            <a:r>
              <a:rPr sz="900" kern="0" spc="3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900" kern="0" spc="3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period</a:t>
            </a:r>
            <a:r>
              <a:rPr sz="900" kern="0" spc="3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after</a:t>
            </a:r>
            <a:r>
              <a:rPr sz="900" kern="0" spc="3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3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DOI</a:t>
            </a:r>
            <a:r>
              <a:rPr sz="900" kern="0" spc="3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or</a:t>
            </a:r>
            <a:r>
              <a:rPr sz="900" kern="0" spc="3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URL.</a:t>
            </a:r>
            <a:endParaRPr sz="9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28568" y="2151079"/>
            <a:ext cx="1243293" cy="396036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defTabSz="806867">
              <a:lnSpc>
                <a:spcPts val="1544"/>
              </a:lnSpc>
              <a:spcBef>
                <a:spcPts val="88"/>
              </a:spcBef>
            </a:pPr>
            <a:r>
              <a:rPr sz="1324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Chapter</a:t>
            </a:r>
            <a:r>
              <a:rPr sz="1324" b="1" kern="0" spc="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324" b="1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in</a:t>
            </a:r>
            <a:endParaRPr sz="1324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1767" defTabSz="806867">
              <a:lnSpc>
                <a:spcPts val="1544"/>
              </a:lnSpc>
            </a:pPr>
            <a:r>
              <a:rPr sz="1324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an</a:t>
            </a:r>
            <a:r>
              <a:rPr sz="1324" b="1" kern="0" spc="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324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Edited</a:t>
            </a:r>
            <a:r>
              <a:rPr sz="1324" b="1" kern="0" spc="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324" b="1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Book</a:t>
            </a:r>
            <a:endParaRPr sz="1324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77007" y="1839445"/>
            <a:ext cx="2575112" cy="271519"/>
          </a:xfrm>
          <a:prstGeom prst="rect">
            <a:avLst/>
          </a:prstGeom>
          <a:solidFill>
            <a:srgbClr val="FFF3CF"/>
          </a:solidFill>
        </p:spPr>
        <p:txBody>
          <a:bodyPr vert="horz" wrap="square" lIns="0" tIns="26894" rIns="0" bIns="0" rtlCol="0">
            <a:spAutoFit/>
          </a:bodyPr>
          <a:lstStyle/>
          <a:p>
            <a:pPr marL="46507" defTabSz="806867">
              <a:spcBef>
                <a:spcPts val="212"/>
              </a:spcBef>
            </a:pPr>
            <a:r>
              <a:rPr sz="1588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Author,</a:t>
            </a:r>
            <a:r>
              <a:rPr sz="1588" kern="0" spc="-4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kern="0" dirty="0">
                <a:solidFill>
                  <a:sysClr val="windowText" lastClr="000000"/>
                </a:solidFill>
                <a:latin typeface="Arial"/>
                <a:cs typeface="Arial"/>
              </a:rPr>
              <a:t>A.</a:t>
            </a:r>
            <a:r>
              <a:rPr sz="1588" kern="0" spc="-4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kern="0" dirty="0">
                <a:solidFill>
                  <a:sysClr val="windowText" lastClr="000000"/>
                </a:solidFill>
                <a:latin typeface="Arial"/>
                <a:cs typeface="Arial"/>
              </a:rPr>
              <a:t>A.,</a:t>
            </a:r>
            <a:r>
              <a:rPr sz="1588" kern="0" spc="-4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kern="0" spc="53" dirty="0">
                <a:solidFill>
                  <a:sysClr val="windowText" lastClr="000000"/>
                </a:solidFill>
                <a:latin typeface="Arial"/>
                <a:cs typeface="Arial"/>
              </a:rPr>
              <a:t>&amp;</a:t>
            </a:r>
            <a:r>
              <a:rPr sz="1588" kern="0" spc="-4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Author,</a:t>
            </a:r>
            <a:r>
              <a:rPr sz="1588" kern="0" spc="-4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kern="0" spc="-44" dirty="0">
                <a:solidFill>
                  <a:sysClr val="windowText" lastClr="000000"/>
                </a:solidFill>
                <a:latin typeface="Arial"/>
                <a:cs typeface="Arial"/>
              </a:rPr>
              <a:t>B. </a:t>
            </a:r>
            <a:r>
              <a:rPr sz="1588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B.</a:t>
            </a:r>
            <a:endParaRPr sz="1588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91143" y="1855133"/>
            <a:ext cx="4095857" cy="25567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defTabSz="806867">
              <a:spcBef>
                <a:spcPts val="88"/>
              </a:spcBef>
            </a:pPr>
            <a:r>
              <a:rPr sz="1588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(Copyright</a:t>
            </a:r>
            <a:r>
              <a:rPr sz="1588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kern="0" spc="-115" dirty="0">
                <a:solidFill>
                  <a:sysClr val="windowText" lastClr="000000"/>
                </a:solidFill>
                <a:latin typeface="Arial"/>
                <a:cs typeface="Arial"/>
              </a:rPr>
              <a:t>Year).</a:t>
            </a:r>
            <a:r>
              <a:rPr sz="1588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kern="0" dirty="0">
                <a:solidFill>
                  <a:sysClr val="windowText" lastClr="000000"/>
                </a:solidFill>
                <a:latin typeface="Arial"/>
                <a:cs typeface="Arial"/>
              </a:rPr>
              <a:t>Title</a:t>
            </a:r>
            <a:r>
              <a:rPr sz="1588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kern="0" dirty="0">
                <a:solidFill>
                  <a:sysClr val="windowText" lastClr="000000"/>
                </a:solidFill>
                <a:latin typeface="Arial"/>
                <a:cs typeface="Arial"/>
              </a:rPr>
              <a:t>of</a:t>
            </a:r>
            <a:r>
              <a:rPr sz="1588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1588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kern="0" dirty="0">
                <a:solidFill>
                  <a:sysClr val="windowText" lastClr="000000"/>
                </a:solidFill>
                <a:latin typeface="Arial"/>
                <a:cs typeface="Arial"/>
              </a:rPr>
              <a:t>book</a:t>
            </a:r>
            <a:r>
              <a:rPr sz="1588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chapter.</a:t>
            </a:r>
            <a:endParaRPr sz="1588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07580" y="2192430"/>
            <a:ext cx="3096185" cy="277177"/>
          </a:xfrm>
          <a:prstGeom prst="rect">
            <a:avLst/>
          </a:prstGeom>
          <a:solidFill>
            <a:srgbClr val="CCEFE9"/>
          </a:solidFill>
        </p:spPr>
        <p:txBody>
          <a:bodyPr vert="horz" wrap="square" lIns="0" tIns="32497" rIns="0" bIns="0" rtlCol="0">
            <a:spAutoFit/>
          </a:bodyPr>
          <a:lstStyle/>
          <a:p>
            <a:pPr marL="53791" defTabSz="806867">
              <a:spcBef>
                <a:spcPts val="256"/>
              </a:spcBef>
            </a:pPr>
            <a:r>
              <a:rPr sz="1588" kern="0" dirty="0">
                <a:solidFill>
                  <a:sysClr val="windowText" lastClr="000000"/>
                </a:solidFill>
                <a:latin typeface="Arial"/>
                <a:cs typeface="Arial"/>
              </a:rPr>
              <a:t>In</a:t>
            </a:r>
            <a:r>
              <a:rPr sz="1588" kern="0" spc="-5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kern="0" dirty="0">
                <a:solidFill>
                  <a:sysClr val="windowText" lastClr="000000"/>
                </a:solidFill>
                <a:latin typeface="Arial"/>
                <a:cs typeface="Arial"/>
              </a:rPr>
              <a:t>A.</a:t>
            </a:r>
            <a:r>
              <a:rPr sz="1588" kern="0" spc="-5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kern="0" dirty="0">
                <a:solidFill>
                  <a:sysClr val="windowText" lastClr="000000"/>
                </a:solidFill>
                <a:latin typeface="Arial"/>
                <a:cs typeface="Arial"/>
              </a:rPr>
              <a:t>A.</a:t>
            </a:r>
            <a:r>
              <a:rPr sz="1588" kern="0" spc="-5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kern="0" dirty="0">
                <a:solidFill>
                  <a:sysClr val="windowText" lastClr="000000"/>
                </a:solidFill>
                <a:latin typeface="Arial"/>
                <a:cs typeface="Arial"/>
              </a:rPr>
              <a:t>Editor</a:t>
            </a:r>
            <a:r>
              <a:rPr sz="1588" kern="0" spc="-5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kern="0" spc="53" dirty="0">
                <a:solidFill>
                  <a:sysClr val="windowText" lastClr="000000"/>
                </a:solidFill>
                <a:latin typeface="Arial"/>
                <a:cs typeface="Arial"/>
              </a:rPr>
              <a:t>&amp;</a:t>
            </a:r>
            <a:r>
              <a:rPr sz="1588" kern="0" spc="-5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kern="0" spc="-44" dirty="0">
                <a:solidFill>
                  <a:sysClr val="windowText" lastClr="000000"/>
                </a:solidFill>
                <a:latin typeface="Arial"/>
                <a:cs typeface="Arial"/>
              </a:rPr>
              <a:t>B.</a:t>
            </a:r>
            <a:r>
              <a:rPr sz="1588" kern="0" spc="-5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kern="0" spc="-44" dirty="0">
                <a:solidFill>
                  <a:sysClr val="windowText" lastClr="000000"/>
                </a:solidFill>
                <a:latin typeface="Arial"/>
                <a:cs typeface="Arial"/>
              </a:rPr>
              <a:t>B.</a:t>
            </a:r>
            <a:r>
              <a:rPr sz="1588" kern="0" spc="-5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kern="0" dirty="0">
                <a:solidFill>
                  <a:sysClr val="windowText" lastClr="000000"/>
                </a:solidFill>
                <a:latin typeface="Arial"/>
                <a:cs typeface="Arial"/>
              </a:rPr>
              <a:t>Editor</a:t>
            </a:r>
            <a:r>
              <a:rPr sz="1588" kern="0" spc="-5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kern="0" spc="-66" dirty="0">
                <a:solidFill>
                  <a:sysClr val="windowText" lastClr="000000"/>
                </a:solidFill>
                <a:latin typeface="Arial"/>
                <a:cs typeface="Arial"/>
              </a:rPr>
              <a:t>(Eds.),</a:t>
            </a:r>
            <a:endParaRPr sz="1588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31881" y="2213721"/>
            <a:ext cx="3130363" cy="25567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9526" defTabSz="806867">
              <a:spcBef>
                <a:spcPts val="88"/>
              </a:spcBef>
            </a:pPr>
            <a:r>
              <a:rPr sz="1588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Title</a:t>
            </a:r>
            <a:r>
              <a:rPr sz="1588" i="1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of</a:t>
            </a:r>
            <a:r>
              <a:rPr sz="1588" i="1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1588" i="1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book </a:t>
            </a:r>
            <a:r>
              <a:rPr sz="1588" kern="0" spc="-35" dirty="0">
                <a:solidFill>
                  <a:sysClr val="windowText" lastClr="000000"/>
                </a:solidFill>
                <a:latin typeface="Arial"/>
                <a:cs typeface="Arial"/>
              </a:rPr>
              <a:t>(2nd</a:t>
            </a:r>
            <a:r>
              <a:rPr sz="1588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ed., </a:t>
            </a:r>
            <a:r>
              <a:rPr sz="1588" kern="0" dirty="0">
                <a:solidFill>
                  <a:sysClr val="windowText" lastClr="000000"/>
                </a:solidFill>
                <a:latin typeface="Arial"/>
                <a:cs typeface="Arial"/>
              </a:rPr>
              <a:t>pp.</a:t>
            </a:r>
            <a:r>
              <a:rPr sz="1588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#–#).</a:t>
            </a:r>
            <a:endParaRPr sz="1588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07580" y="2545415"/>
            <a:ext cx="933450" cy="282834"/>
          </a:xfrm>
          <a:prstGeom prst="rect">
            <a:avLst/>
          </a:prstGeom>
          <a:solidFill>
            <a:srgbClr val="CCDBF5"/>
          </a:solidFill>
        </p:spPr>
        <p:txBody>
          <a:bodyPr vert="horz" wrap="square" lIns="0" tIns="38100" rIns="0" bIns="0" rtlCol="0">
            <a:spAutoFit/>
          </a:bodyPr>
          <a:lstStyle/>
          <a:p>
            <a:pPr marL="53791" defTabSz="806867">
              <a:spcBef>
                <a:spcPts val="300"/>
              </a:spcBef>
            </a:pPr>
            <a:r>
              <a:rPr sz="1588" kern="0" spc="-26" dirty="0">
                <a:solidFill>
                  <a:sysClr val="windowText" lastClr="000000"/>
                </a:solidFill>
                <a:latin typeface="Arial"/>
                <a:cs typeface="Arial"/>
              </a:rPr>
              <a:t>Publisher.</a:t>
            </a:r>
            <a:endParaRPr sz="1588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40941" y="2545415"/>
            <a:ext cx="1053353" cy="282834"/>
          </a:xfrm>
          <a:prstGeom prst="rect">
            <a:avLst/>
          </a:prstGeom>
          <a:solidFill>
            <a:srgbClr val="F8D3D8"/>
          </a:solidFill>
        </p:spPr>
        <p:txBody>
          <a:bodyPr vert="horz" wrap="square" lIns="0" tIns="38100" rIns="0" bIns="0" rtlCol="0">
            <a:spAutoFit/>
          </a:bodyPr>
          <a:lstStyle/>
          <a:p>
            <a:pPr marL="12327" defTabSz="806867">
              <a:spcBef>
                <a:spcPts val="300"/>
              </a:spcBef>
            </a:pPr>
            <a:r>
              <a:rPr sz="1588" kern="0" dirty="0">
                <a:solidFill>
                  <a:sysClr val="windowText" lastClr="000000"/>
                </a:solidFill>
                <a:latin typeface="Arial"/>
                <a:cs typeface="Arial"/>
              </a:rPr>
              <a:t>DOI</a:t>
            </a:r>
            <a:r>
              <a:rPr sz="1588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588" kern="0" dirty="0">
                <a:solidFill>
                  <a:sysClr val="windowText" lastClr="000000"/>
                </a:solidFill>
                <a:latin typeface="Arial"/>
                <a:cs typeface="Arial"/>
              </a:rPr>
              <a:t>or </a:t>
            </a:r>
            <a:r>
              <a:rPr sz="1588" kern="0" spc="-53" dirty="0">
                <a:solidFill>
                  <a:sysClr val="windowText" lastClr="000000"/>
                </a:solidFill>
                <a:latin typeface="Arial"/>
                <a:cs typeface="Arial"/>
              </a:rPr>
              <a:t>URL</a:t>
            </a:r>
            <a:endParaRPr sz="1588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14904" y="1039794"/>
            <a:ext cx="2829948" cy="500363"/>
          </a:xfrm>
          <a:prstGeom prst="rect">
            <a:avLst/>
          </a:prstGeom>
          <a:ln w="12700">
            <a:solidFill>
              <a:srgbClr val="FFE082"/>
            </a:solidFill>
          </a:ln>
        </p:spPr>
        <p:txBody>
          <a:bodyPr vert="horz" wrap="square" lIns="0" tIns="84044" rIns="0" bIns="0" rtlCol="0">
            <a:spAutoFit/>
          </a:bodyPr>
          <a:lstStyle/>
          <a:p>
            <a:pPr marL="89652" marR="90772" indent="560" defTabSz="806867">
              <a:spcBef>
                <a:spcPts val="662"/>
              </a:spcBef>
            </a:pP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Invert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names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so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that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last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name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comes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first,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followed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by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comma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and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initials. </a:t>
            </a:r>
            <a:r>
              <a:rPr sz="900" kern="0" spc="-26" dirty="0">
                <a:solidFill>
                  <a:sysClr val="windowText" lastClr="000000"/>
                </a:solidFill>
                <a:latin typeface="Arial"/>
                <a:cs typeface="Arial"/>
              </a:rPr>
              <a:t>Leave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space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between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initials.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Retain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order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of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authors’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names.</a:t>
            </a:r>
            <a:endParaRPr sz="9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57732" y="1019231"/>
            <a:ext cx="1318322" cy="500363"/>
          </a:xfrm>
          <a:prstGeom prst="rect">
            <a:avLst/>
          </a:prstGeom>
          <a:ln w="12700">
            <a:solidFill>
              <a:srgbClr val="FFC8AE"/>
            </a:solidFill>
          </a:ln>
        </p:spPr>
        <p:txBody>
          <a:bodyPr vert="horz" wrap="square" lIns="0" tIns="84044" rIns="0" bIns="0" rtlCol="0">
            <a:spAutoFit/>
          </a:bodyPr>
          <a:lstStyle/>
          <a:p>
            <a:pPr marL="86850" marR="97495" indent="1681" defTabSz="806867">
              <a:spcBef>
                <a:spcPts val="662"/>
              </a:spcBef>
            </a:pP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Place</a:t>
            </a:r>
            <a:r>
              <a:rPr sz="900" kern="0" spc="5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6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copyright</a:t>
            </a:r>
            <a:r>
              <a:rPr sz="900" kern="0" spc="6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year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in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parentheses. End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with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a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period.</a:t>
            </a:r>
            <a:endParaRPr sz="9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543800" y="1044555"/>
            <a:ext cx="3304958" cy="500363"/>
          </a:xfrm>
          <a:prstGeom prst="rect">
            <a:avLst/>
          </a:prstGeom>
          <a:ln w="12700">
            <a:solidFill>
              <a:srgbClr val="7FC6CF"/>
            </a:solidFill>
          </a:ln>
        </p:spPr>
        <p:txBody>
          <a:bodyPr vert="horz" wrap="square" lIns="0" tIns="84044" rIns="0" bIns="0" rtlCol="0">
            <a:spAutoFit/>
          </a:bodyPr>
          <a:lstStyle/>
          <a:p>
            <a:pPr marL="89652" marR="202837" indent="-1681" defTabSz="806867">
              <a:spcBef>
                <a:spcPts val="662"/>
              </a:spcBef>
            </a:pP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Capitalize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only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first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letter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of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first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word.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For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two-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part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title,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capitalize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first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word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of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second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part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of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title.</a:t>
            </a:r>
            <a:endParaRPr sz="9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86290" defTabSz="806867"/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Also capitalize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proper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nouns.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Do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not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italicize.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End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with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period.</a:t>
            </a:r>
            <a:endParaRPr sz="9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85917" y="3046827"/>
            <a:ext cx="2575111" cy="638863"/>
          </a:xfrm>
          <a:prstGeom prst="rect">
            <a:avLst/>
          </a:prstGeom>
          <a:ln w="12700">
            <a:solidFill>
              <a:srgbClr val="8CDCCD"/>
            </a:solidFill>
          </a:ln>
        </p:spPr>
        <p:txBody>
          <a:bodyPr vert="horz" wrap="square" lIns="0" tIns="84044" rIns="0" bIns="0" rtlCol="0">
            <a:spAutoFit/>
          </a:bodyPr>
          <a:lstStyle/>
          <a:p>
            <a:pPr marL="85169" marR="87971" indent="3922" defTabSz="806867">
              <a:spcBef>
                <a:spcPts val="662"/>
              </a:spcBef>
            </a:pP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Write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word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49" dirty="0">
                <a:solidFill>
                  <a:sysClr val="windowText" lastClr="000000"/>
                </a:solidFill>
                <a:latin typeface="Arial"/>
                <a:cs typeface="Arial"/>
              </a:rPr>
              <a:t>“In”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and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initials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and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last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name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(not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inverted)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 of</a:t>
            </a:r>
            <a:r>
              <a:rPr sz="900" kern="0" spc="44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each</a:t>
            </a:r>
            <a:r>
              <a:rPr sz="900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editor.</a:t>
            </a:r>
            <a:r>
              <a:rPr sz="900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40" dirty="0">
                <a:solidFill>
                  <a:sysClr val="windowText" lastClr="000000"/>
                </a:solidFill>
                <a:latin typeface="Arial"/>
                <a:cs typeface="Arial"/>
              </a:rPr>
              <a:t>Use</a:t>
            </a:r>
            <a:r>
              <a:rPr sz="900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“(Ed.)”</a:t>
            </a:r>
            <a:r>
              <a:rPr sz="900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for</a:t>
            </a:r>
            <a:r>
              <a:rPr sz="900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one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editor</a:t>
            </a:r>
            <a:r>
              <a:rPr sz="900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or</a:t>
            </a:r>
            <a:r>
              <a:rPr sz="900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“(Eds.)”</a:t>
            </a:r>
            <a:r>
              <a:rPr sz="900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for</a:t>
            </a:r>
            <a:r>
              <a:rPr sz="900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multiple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editors.</a:t>
            </a:r>
            <a:r>
              <a:rPr sz="900" kern="0" spc="-26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End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with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comma.</a:t>
            </a:r>
            <a:endParaRPr sz="9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11789" y="2737994"/>
            <a:ext cx="2229971" cy="915861"/>
          </a:xfrm>
          <a:prstGeom prst="rect">
            <a:avLst/>
          </a:prstGeom>
          <a:ln w="12700">
            <a:solidFill>
              <a:srgbClr val="A28CE1"/>
            </a:solidFill>
          </a:ln>
        </p:spPr>
        <p:txBody>
          <a:bodyPr vert="horz" wrap="square" lIns="0" tIns="84044" rIns="0" bIns="0" rtlCol="0">
            <a:spAutoFit/>
          </a:bodyPr>
          <a:lstStyle/>
          <a:p>
            <a:pPr marL="85169" marR="82928" indent="3362" defTabSz="806867">
              <a:spcBef>
                <a:spcPts val="662"/>
              </a:spcBef>
            </a:pP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Provide</a:t>
            </a:r>
            <a:r>
              <a:rPr sz="900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title</a:t>
            </a:r>
            <a:r>
              <a:rPr sz="900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of</a:t>
            </a:r>
            <a:r>
              <a:rPr sz="900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book</a:t>
            </a:r>
            <a:r>
              <a:rPr sz="900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in</a:t>
            </a:r>
            <a:r>
              <a:rPr sz="900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which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the</a:t>
            </a:r>
            <a:r>
              <a:rPr sz="900" kern="0" spc="-26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chapter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appears.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Capitalize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only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the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first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letter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of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first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word.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For </a:t>
            </a:r>
            <a:r>
              <a:rPr sz="900" kern="0" spc="-44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two-part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title,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capitalize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first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word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of the</a:t>
            </a:r>
            <a:r>
              <a:rPr sz="900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second</a:t>
            </a:r>
            <a:r>
              <a:rPr sz="900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part</a:t>
            </a:r>
            <a:r>
              <a:rPr sz="900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of the</a:t>
            </a:r>
            <a:r>
              <a:rPr sz="900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title.</a:t>
            </a:r>
            <a:r>
              <a:rPr sz="900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Also</a:t>
            </a:r>
            <a:r>
              <a:rPr sz="900" kern="0" spc="44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capitalize</a:t>
            </a:r>
            <a:r>
              <a:rPr sz="900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proper</a:t>
            </a:r>
            <a:r>
              <a:rPr sz="900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nouns.</a:t>
            </a:r>
            <a:r>
              <a:rPr sz="900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Italicize</a:t>
            </a:r>
            <a:r>
              <a:rPr sz="900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book</a:t>
            </a:r>
            <a:r>
              <a:rPr sz="900" kern="0" spc="3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title.</a:t>
            </a:r>
            <a:endParaRPr sz="9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686086" y="2732338"/>
            <a:ext cx="3228044" cy="1054361"/>
          </a:xfrm>
          <a:prstGeom prst="rect">
            <a:avLst/>
          </a:prstGeom>
          <a:ln w="12700">
            <a:solidFill>
              <a:srgbClr val="A3E0E9"/>
            </a:solidFill>
          </a:ln>
        </p:spPr>
        <p:txBody>
          <a:bodyPr vert="horz" wrap="square" lIns="0" tIns="84044" rIns="0" bIns="0" rtlCol="0">
            <a:spAutoFit/>
          </a:bodyPr>
          <a:lstStyle/>
          <a:p>
            <a:pPr marL="89652" marR="89092" indent="560" defTabSz="806867">
              <a:spcBef>
                <a:spcPts val="662"/>
              </a:spcBef>
            </a:pP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Include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chapter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page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range.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End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with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period.</a:t>
            </a:r>
            <a:r>
              <a:rPr sz="900" kern="0" spc="44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Does</a:t>
            </a:r>
            <a:r>
              <a:rPr sz="900" b="1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b="1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book</a:t>
            </a:r>
            <a:r>
              <a:rPr sz="900" b="1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have</a:t>
            </a:r>
            <a:r>
              <a:rPr sz="900" b="1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an</a:t>
            </a:r>
            <a:r>
              <a:rPr sz="900" b="1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edition</a:t>
            </a:r>
            <a:r>
              <a:rPr sz="900" b="1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or</a:t>
            </a:r>
            <a:r>
              <a:rPr sz="900" b="1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volume</a:t>
            </a:r>
            <a:r>
              <a:rPr sz="900" b="1" kern="0" spc="44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number?</a:t>
            </a:r>
            <a:r>
              <a:rPr sz="900" b="1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If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so,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include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number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in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parentheses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before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page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range.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If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both,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show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edition</a:t>
            </a:r>
            <a:endParaRPr sz="9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91333" marR="70041" indent="-5043" defTabSz="806867"/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first</a:t>
            </a:r>
            <a:r>
              <a:rPr sz="900" kern="0" spc="-26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and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volume</a:t>
            </a:r>
            <a:r>
              <a:rPr sz="900" kern="0" spc="-26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second,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separated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by</a:t>
            </a:r>
            <a:r>
              <a:rPr sz="900" kern="0" spc="-26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900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comma,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before the page</a:t>
            </a:r>
            <a:r>
              <a:rPr sz="900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range.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Do not</a:t>
            </a:r>
            <a:r>
              <a:rPr sz="900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put a</a:t>
            </a:r>
            <a:r>
              <a:rPr sz="900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period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between</a:t>
            </a:r>
            <a:r>
              <a:rPr sz="900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title</a:t>
            </a:r>
            <a:r>
              <a:rPr sz="900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and</a:t>
            </a:r>
            <a:r>
              <a:rPr sz="900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parenthetical</a:t>
            </a:r>
            <a:r>
              <a:rPr sz="900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information.</a:t>
            </a:r>
            <a:endParaRPr sz="9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39228" y="3890842"/>
            <a:ext cx="2501713" cy="638863"/>
          </a:xfrm>
          <a:prstGeom prst="rect">
            <a:avLst/>
          </a:prstGeom>
          <a:ln w="12700">
            <a:solidFill>
              <a:srgbClr val="8CAEE9"/>
            </a:solidFill>
          </a:ln>
        </p:spPr>
        <p:txBody>
          <a:bodyPr vert="horz" wrap="square" lIns="0" tIns="84044" rIns="0" bIns="0" rtlCol="0">
            <a:spAutoFit/>
          </a:bodyPr>
          <a:lstStyle/>
          <a:p>
            <a:pPr marL="88531" marR="86850" indent="1681" defTabSz="806867">
              <a:spcBef>
                <a:spcPts val="662"/>
              </a:spcBef>
            </a:pP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Include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name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of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publisher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followed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by a period. Do not include the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publisher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location.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If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there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are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multiple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publishers,</a:t>
            </a:r>
            <a:r>
              <a:rPr sz="900" kern="0" spc="44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separate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them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with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semicolon.</a:t>
            </a:r>
            <a:endParaRPr sz="9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97581" y="3880392"/>
            <a:ext cx="2779619" cy="777362"/>
          </a:xfrm>
          <a:prstGeom prst="rect">
            <a:avLst/>
          </a:prstGeom>
          <a:ln w="12700">
            <a:solidFill>
              <a:srgbClr val="F09CA8"/>
            </a:solidFill>
          </a:ln>
        </p:spPr>
        <p:txBody>
          <a:bodyPr vert="horz" wrap="square" lIns="0" tIns="84044" rIns="0" bIns="0" rtlCol="0">
            <a:spAutoFit/>
          </a:bodyPr>
          <a:lstStyle/>
          <a:p>
            <a:pPr marL="85169" marR="68920" indent="5603" defTabSz="806867">
              <a:spcBef>
                <a:spcPts val="662"/>
              </a:spcBef>
            </a:pPr>
            <a:r>
              <a:rPr sz="900" b="1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Does</a:t>
            </a:r>
            <a:r>
              <a:rPr sz="900" b="1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900" b="1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book</a:t>
            </a:r>
            <a:r>
              <a:rPr sz="900" b="1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have </a:t>
            </a:r>
            <a:r>
              <a:rPr sz="9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900" b="1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DOI</a:t>
            </a:r>
            <a:r>
              <a:rPr sz="900" b="1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or</a:t>
            </a:r>
            <a:r>
              <a:rPr sz="900" b="1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b="1" kern="0" spc="-44" dirty="0">
                <a:solidFill>
                  <a:sysClr val="windowText" lastClr="000000"/>
                </a:solidFill>
                <a:latin typeface="Arial"/>
                <a:cs typeface="Arial"/>
              </a:rPr>
              <a:t>URL?</a:t>
            </a:r>
            <a:r>
              <a:rPr sz="900" b="1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Include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DOI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if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available.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Do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not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include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66" dirty="0">
                <a:solidFill>
                  <a:sysClr val="windowText" lastClr="000000"/>
                </a:solidFill>
                <a:latin typeface="Arial"/>
                <a:cs typeface="Arial"/>
              </a:rPr>
              <a:t>URL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or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database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information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for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works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from</a:t>
            </a:r>
            <a:r>
              <a:rPr sz="900" kern="0" spc="44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academic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26" dirty="0">
                <a:solidFill>
                  <a:sysClr val="windowText" lastClr="000000"/>
                </a:solidFill>
                <a:latin typeface="Arial"/>
                <a:cs typeface="Arial"/>
              </a:rPr>
              <a:t>research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databases.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Include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a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66" dirty="0">
                <a:solidFill>
                  <a:sysClr val="windowText" lastClr="000000"/>
                </a:solidFill>
                <a:latin typeface="Arial"/>
                <a:cs typeface="Arial"/>
              </a:rPr>
              <a:t>URL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for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ebooks</a:t>
            </a:r>
            <a:r>
              <a:rPr sz="900" kern="0" spc="-1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from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other</a:t>
            </a:r>
            <a:r>
              <a:rPr sz="900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900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websites.</a:t>
            </a:r>
            <a:r>
              <a:rPr sz="900" kern="0" dirty="0">
                <a:solidFill>
                  <a:sysClr val="windowText" lastClr="000000"/>
                </a:solidFill>
                <a:latin typeface="Arial"/>
                <a:cs typeface="Arial"/>
              </a:rPr>
              <a:t> Do not put a period after the DOI or </a:t>
            </a:r>
            <a:r>
              <a:rPr sz="900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URL.</a:t>
            </a:r>
            <a:endParaRPr sz="9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938618" y="5558118"/>
            <a:ext cx="1871382" cy="124385"/>
            <a:chOff x="317500" y="6299200"/>
            <a:chExt cx="2120900" cy="140970"/>
          </a:xfrm>
        </p:grpSpPr>
        <p:sp>
          <p:nvSpPr>
            <p:cNvPr id="19" name="object 19"/>
            <p:cNvSpPr/>
            <p:nvPr/>
          </p:nvSpPr>
          <p:spPr>
            <a:xfrm>
              <a:off x="344110" y="6424672"/>
              <a:ext cx="87630" cy="15875"/>
            </a:xfrm>
            <a:custGeom>
              <a:avLst/>
              <a:gdLst/>
              <a:ahLst/>
              <a:cxnLst/>
              <a:rect l="l" t="t" r="r" b="b"/>
              <a:pathLst>
                <a:path w="87629" h="15875">
                  <a:moveTo>
                    <a:pt x="87401" y="0"/>
                  </a:moveTo>
                  <a:lnTo>
                    <a:pt x="0" y="0"/>
                  </a:lnTo>
                  <a:lnTo>
                    <a:pt x="9567" y="6414"/>
                  </a:lnTo>
                  <a:lnTo>
                    <a:pt x="20154" y="11214"/>
                  </a:lnTo>
                  <a:lnTo>
                    <a:pt x="31589" y="14223"/>
                  </a:lnTo>
                  <a:lnTo>
                    <a:pt x="43700" y="15265"/>
                  </a:lnTo>
                  <a:lnTo>
                    <a:pt x="55811" y="14223"/>
                  </a:lnTo>
                  <a:lnTo>
                    <a:pt x="67246" y="11214"/>
                  </a:lnTo>
                  <a:lnTo>
                    <a:pt x="77833" y="6414"/>
                  </a:lnTo>
                  <a:lnTo>
                    <a:pt x="8740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pPr defTabSz="806867"/>
              <a:endParaRPr sz="1588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7500" y="6299200"/>
              <a:ext cx="2120900" cy="122092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1927412" y="5895191"/>
            <a:ext cx="5388909" cy="227400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marR="4483" defTabSz="806867">
              <a:lnSpc>
                <a:spcPct val="119000"/>
              </a:lnSpc>
              <a:spcBef>
                <a:spcPts val="88"/>
              </a:spcBef>
            </a:pPr>
            <a:r>
              <a:rPr sz="618" kern="0" dirty="0">
                <a:solidFill>
                  <a:sysClr val="windowText" lastClr="000000"/>
                </a:solidFill>
                <a:latin typeface="Arial"/>
                <a:cs typeface="Arial"/>
              </a:rPr>
              <a:t>More</a:t>
            </a:r>
            <a:r>
              <a:rPr sz="618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dirty="0">
                <a:solidFill>
                  <a:sysClr val="windowText" lastClr="000000"/>
                </a:solidFill>
                <a:latin typeface="Arial"/>
                <a:cs typeface="Arial"/>
              </a:rPr>
              <a:t>information</a:t>
            </a:r>
            <a:r>
              <a:rPr sz="618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dirty="0">
                <a:solidFill>
                  <a:sysClr val="windowText" lastClr="000000"/>
                </a:solidFill>
                <a:latin typeface="Arial"/>
                <a:cs typeface="Arial"/>
              </a:rPr>
              <a:t>on</a:t>
            </a:r>
            <a:r>
              <a:rPr sz="618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reference</a:t>
            </a:r>
            <a:r>
              <a:rPr sz="618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variations</a:t>
            </a:r>
            <a:r>
              <a:rPr sz="618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dirty="0">
                <a:solidFill>
                  <a:sysClr val="windowText" lastClr="000000"/>
                </a:solidFill>
                <a:latin typeface="Arial"/>
                <a:cs typeface="Arial"/>
              </a:rPr>
              <a:t>not</a:t>
            </a:r>
            <a:r>
              <a:rPr sz="618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shown</a:t>
            </a:r>
            <a:r>
              <a:rPr sz="618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here</a:t>
            </a:r>
            <a:r>
              <a:rPr sz="618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(e.g.,</a:t>
            </a:r>
            <a:r>
              <a:rPr sz="618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in-</a:t>
            </a:r>
            <a:r>
              <a:rPr sz="618" kern="0" spc="-26" dirty="0">
                <a:solidFill>
                  <a:sysClr val="windowText" lastClr="000000"/>
                </a:solidFill>
                <a:latin typeface="Arial"/>
                <a:cs typeface="Arial"/>
              </a:rPr>
              <a:t>press</a:t>
            </a:r>
            <a:r>
              <a:rPr sz="618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articles,</a:t>
            </a:r>
            <a:r>
              <a:rPr sz="618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articles</a:t>
            </a:r>
            <a:r>
              <a:rPr sz="618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dirty="0">
                <a:solidFill>
                  <a:sysClr val="windowText" lastClr="000000"/>
                </a:solidFill>
                <a:latin typeface="Arial"/>
                <a:cs typeface="Arial"/>
              </a:rPr>
              <a:t>with</a:t>
            </a:r>
            <a:r>
              <a:rPr sz="618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article</a:t>
            </a:r>
            <a:r>
              <a:rPr sz="618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numbers,</a:t>
            </a:r>
            <a:r>
              <a:rPr sz="618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articles</a:t>
            </a:r>
            <a:r>
              <a:rPr sz="618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dirty="0">
                <a:solidFill>
                  <a:sysClr val="windowText" lastClr="000000"/>
                </a:solidFill>
                <a:latin typeface="Arial"/>
                <a:cs typeface="Arial"/>
              </a:rPr>
              <a:t>without</a:t>
            </a:r>
            <a:r>
              <a:rPr sz="618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DOIs,</a:t>
            </a:r>
            <a:r>
              <a:rPr sz="618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dirty="0">
                <a:solidFill>
                  <a:sysClr val="windowText" lastClr="000000"/>
                </a:solidFill>
                <a:latin typeface="Arial"/>
                <a:cs typeface="Arial"/>
              </a:rPr>
              <a:t>books</a:t>
            </a:r>
            <a:r>
              <a:rPr sz="618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dirty="0">
                <a:solidFill>
                  <a:sysClr val="windowText" lastClr="000000"/>
                </a:solidFill>
                <a:latin typeface="Arial"/>
                <a:cs typeface="Arial"/>
              </a:rPr>
              <a:t>with</a:t>
            </a:r>
            <a:r>
              <a:rPr sz="618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dirty="0">
                <a:solidFill>
                  <a:sysClr val="windowText" lastClr="000000"/>
                </a:solidFill>
                <a:latin typeface="Arial"/>
                <a:cs typeface="Arial"/>
              </a:rPr>
              <a:t>titled</a:t>
            </a:r>
            <a:r>
              <a:rPr sz="618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volumes,</a:t>
            </a:r>
            <a:r>
              <a:rPr sz="618" kern="0" spc="44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audiobooks)</a:t>
            </a:r>
            <a:r>
              <a:rPr sz="618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can</a:t>
            </a:r>
            <a:r>
              <a:rPr sz="618" kern="0" dirty="0">
                <a:solidFill>
                  <a:sysClr val="windowText" lastClr="000000"/>
                </a:solidFill>
                <a:latin typeface="Arial"/>
                <a:cs typeface="Arial"/>
              </a:rPr>
              <a:t> be found in the </a:t>
            </a:r>
            <a:r>
              <a:rPr sz="618" i="1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Publication</a:t>
            </a:r>
            <a:r>
              <a:rPr sz="618" i="1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i="1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Manual</a:t>
            </a:r>
            <a:r>
              <a:rPr sz="618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 of the </a:t>
            </a:r>
            <a:r>
              <a:rPr sz="618" i="1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American</a:t>
            </a:r>
            <a:r>
              <a:rPr sz="618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i="1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Psychological</a:t>
            </a:r>
            <a:r>
              <a:rPr sz="618" i="1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i="1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Association</a:t>
            </a:r>
            <a:r>
              <a:rPr sz="618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(7th</a:t>
            </a:r>
            <a:r>
              <a:rPr sz="618" kern="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ed.)</a:t>
            </a:r>
            <a:r>
              <a:rPr sz="618" kern="0" dirty="0">
                <a:solidFill>
                  <a:sysClr val="windowText" lastClr="000000"/>
                </a:solidFill>
                <a:latin typeface="Arial"/>
                <a:cs typeface="Arial"/>
              </a:rPr>
              <a:t> and in the</a:t>
            </a:r>
            <a:r>
              <a:rPr sz="618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i="1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Concise</a:t>
            </a:r>
            <a:r>
              <a:rPr sz="618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 Guide to </a:t>
            </a:r>
            <a:r>
              <a:rPr sz="618" i="1" kern="0" spc="-40" dirty="0">
                <a:solidFill>
                  <a:sysClr val="windowText" lastClr="000000"/>
                </a:solidFill>
                <a:latin typeface="Arial"/>
                <a:cs typeface="Arial"/>
              </a:rPr>
              <a:t>APA</a:t>
            </a:r>
            <a:r>
              <a:rPr sz="618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i="1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Style</a:t>
            </a:r>
            <a:r>
              <a:rPr sz="618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(7th</a:t>
            </a:r>
            <a:r>
              <a:rPr sz="618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ed.):</a:t>
            </a:r>
            <a:endParaRPr sz="618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927412" y="6208956"/>
            <a:ext cx="1802466" cy="345574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marR="524463" defTabSz="806867">
              <a:lnSpc>
                <a:spcPct val="119000"/>
              </a:lnSpc>
              <a:spcBef>
                <a:spcPts val="88"/>
              </a:spcBef>
            </a:pPr>
            <a:r>
              <a:rPr sz="618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Journal</a:t>
            </a:r>
            <a:r>
              <a:rPr sz="618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articles</a:t>
            </a:r>
            <a:r>
              <a:rPr sz="618" kern="0" dirty="0">
                <a:solidFill>
                  <a:sysClr val="windowText" lastClr="000000"/>
                </a:solidFill>
                <a:latin typeface="Arial"/>
                <a:cs typeface="Arial"/>
              </a:rPr>
              <a:t> and</a:t>
            </a:r>
            <a:r>
              <a:rPr sz="618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dirty="0">
                <a:solidFill>
                  <a:sysClr val="windowText" lastClr="000000"/>
                </a:solidFill>
                <a:latin typeface="Arial"/>
                <a:cs typeface="Arial"/>
              </a:rPr>
              <a:t>other </a:t>
            </a:r>
            <a:r>
              <a:rPr sz="618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periodicals</a:t>
            </a:r>
            <a:r>
              <a:rPr sz="618" kern="0" spc="44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Books</a:t>
            </a:r>
            <a:r>
              <a:rPr sz="618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dirty="0">
                <a:solidFill>
                  <a:sysClr val="windowText" lastClr="000000"/>
                </a:solidFill>
                <a:latin typeface="Arial"/>
                <a:cs typeface="Arial"/>
              </a:rPr>
              <a:t>and</a:t>
            </a:r>
            <a:r>
              <a:rPr sz="618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reference</a:t>
            </a:r>
            <a:r>
              <a:rPr sz="618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works</a:t>
            </a:r>
            <a:endParaRPr sz="618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141"/>
              </a:spcBef>
            </a:pPr>
            <a:r>
              <a:rPr sz="618" kern="0" dirty="0">
                <a:solidFill>
                  <a:sysClr val="windowText" lastClr="000000"/>
                </a:solidFill>
                <a:latin typeface="Arial"/>
                <a:cs typeface="Arial"/>
              </a:rPr>
              <a:t>Edited</a:t>
            </a:r>
            <a:r>
              <a:rPr sz="618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dirty="0">
                <a:solidFill>
                  <a:sysClr val="windowText" lastClr="000000"/>
                </a:solidFill>
                <a:latin typeface="Arial"/>
                <a:cs typeface="Arial"/>
              </a:rPr>
              <a:t>book</a:t>
            </a:r>
            <a:r>
              <a:rPr sz="618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chapters</a:t>
            </a:r>
            <a:r>
              <a:rPr sz="618" kern="0" dirty="0">
                <a:solidFill>
                  <a:sysClr val="windowText" lastClr="000000"/>
                </a:solidFill>
                <a:latin typeface="Arial"/>
                <a:cs typeface="Arial"/>
              </a:rPr>
              <a:t> and</a:t>
            </a:r>
            <a:r>
              <a:rPr sz="618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entries</a:t>
            </a:r>
            <a:r>
              <a:rPr sz="618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dirty="0">
                <a:solidFill>
                  <a:sysClr val="windowText" lastClr="000000"/>
                </a:solidFill>
                <a:latin typeface="Arial"/>
                <a:cs typeface="Arial"/>
              </a:rPr>
              <a:t>in </a:t>
            </a:r>
            <a:r>
              <a:rPr sz="618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reference</a:t>
            </a:r>
            <a:r>
              <a:rPr sz="618" kern="0" spc="-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works</a:t>
            </a:r>
            <a:endParaRPr sz="618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336654" y="6208956"/>
            <a:ext cx="447675" cy="340338"/>
          </a:xfrm>
          <a:prstGeom prst="rect">
            <a:avLst/>
          </a:prstGeom>
        </p:spPr>
        <p:txBody>
          <a:bodyPr vert="horz" wrap="square" lIns="0" tIns="29135" rIns="0" bIns="0" rtlCol="0">
            <a:spAutoFit/>
          </a:bodyPr>
          <a:lstStyle/>
          <a:p>
            <a:pPr marL="11206" defTabSz="806867">
              <a:spcBef>
                <a:spcPts val="229"/>
              </a:spcBef>
            </a:pPr>
            <a:r>
              <a:rPr sz="618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Section</a:t>
            </a:r>
            <a:r>
              <a:rPr sz="618" kern="0" spc="-26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10.1</a:t>
            </a:r>
            <a:endParaRPr sz="618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141"/>
              </a:spcBef>
            </a:pPr>
            <a:r>
              <a:rPr sz="618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Section</a:t>
            </a:r>
            <a:r>
              <a:rPr sz="618" kern="0" spc="-26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10.2</a:t>
            </a:r>
            <a:endParaRPr sz="618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141"/>
              </a:spcBef>
            </a:pPr>
            <a:r>
              <a:rPr sz="618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Section</a:t>
            </a:r>
            <a:r>
              <a:rPr sz="618" kern="0" spc="-26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spc="-18" dirty="0">
                <a:solidFill>
                  <a:sysClr val="windowText" lastClr="000000"/>
                </a:solidFill>
                <a:latin typeface="Arial"/>
                <a:cs typeface="Arial"/>
              </a:rPr>
              <a:t>10.3</a:t>
            </a:r>
            <a:endParaRPr sz="618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965639" y="5913121"/>
            <a:ext cx="2229971" cy="479905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marR="4483" defTabSz="806867">
              <a:spcBef>
                <a:spcPts val="88"/>
              </a:spcBef>
            </a:pPr>
            <a:r>
              <a:rPr sz="618" kern="0" spc="-26" dirty="0">
                <a:solidFill>
                  <a:sysClr val="windowText" lastClr="000000"/>
                </a:solidFill>
                <a:latin typeface="Arial"/>
                <a:cs typeface="Arial"/>
              </a:rPr>
              <a:t>SOURCE:</a:t>
            </a:r>
            <a:r>
              <a:rPr sz="618" kern="0" spc="4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dirty="0">
                <a:solidFill>
                  <a:sysClr val="windowText" lastClr="000000"/>
                </a:solidFill>
                <a:latin typeface="Arial"/>
                <a:cs typeface="Arial"/>
              </a:rPr>
              <a:t>American</a:t>
            </a:r>
            <a:r>
              <a:rPr sz="618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dirty="0">
                <a:solidFill>
                  <a:sysClr val="windowText" lastClr="000000"/>
                </a:solidFill>
                <a:latin typeface="Arial"/>
                <a:cs typeface="Arial"/>
              </a:rPr>
              <a:t>Psychological</a:t>
            </a:r>
            <a:r>
              <a:rPr sz="618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dirty="0">
                <a:solidFill>
                  <a:sysClr val="windowText" lastClr="000000"/>
                </a:solidFill>
                <a:latin typeface="Arial"/>
                <a:cs typeface="Arial"/>
              </a:rPr>
              <a:t>Association.</a:t>
            </a:r>
            <a:r>
              <a:rPr sz="618" kern="0" spc="9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(2020).</a:t>
            </a:r>
            <a:r>
              <a:rPr sz="618" kern="0" spc="44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Publication</a:t>
            </a:r>
            <a:r>
              <a:rPr sz="618" i="1" kern="0" spc="26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manual</a:t>
            </a:r>
            <a:r>
              <a:rPr sz="618" i="1" kern="0" spc="26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of</a:t>
            </a:r>
            <a:r>
              <a:rPr sz="618" i="1" kern="0" spc="26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the</a:t>
            </a:r>
            <a:r>
              <a:rPr sz="618" i="1" kern="0" spc="26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American</a:t>
            </a:r>
            <a:r>
              <a:rPr sz="618" i="1" kern="0" spc="26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i="1" kern="0" dirty="0">
                <a:solidFill>
                  <a:sysClr val="windowText" lastClr="000000"/>
                </a:solidFill>
                <a:latin typeface="Arial"/>
                <a:cs typeface="Arial"/>
              </a:rPr>
              <a:t>Psychological</a:t>
            </a:r>
            <a:r>
              <a:rPr sz="618" i="1" kern="0" spc="26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i="1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Association</a:t>
            </a:r>
            <a:r>
              <a:rPr sz="618" i="1" kern="0" spc="44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dirty="0">
                <a:solidFill>
                  <a:sysClr val="windowText" lastClr="000000"/>
                </a:solidFill>
                <a:latin typeface="Arial"/>
                <a:cs typeface="Arial"/>
              </a:rPr>
              <a:t>(7th</a:t>
            </a:r>
            <a:r>
              <a:rPr sz="618" kern="0" spc="243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dirty="0">
                <a:solidFill>
                  <a:sysClr val="windowText" lastClr="000000"/>
                </a:solidFill>
                <a:latin typeface="Arial"/>
                <a:cs typeface="Arial"/>
              </a:rPr>
              <a:t>ed.).</a:t>
            </a:r>
            <a:r>
              <a:rPr sz="618" kern="0" spc="247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618" kern="0" dirty="0">
                <a:solidFill>
                  <a:sysClr val="windowText" lastClr="000000"/>
                </a:solidFill>
                <a:latin typeface="Arial"/>
                <a:cs typeface="Arial"/>
              </a:rPr>
              <a:t>https://doi.org/10.1037/0000165-</a:t>
            </a:r>
            <a:r>
              <a:rPr sz="618" kern="0" spc="-22" dirty="0">
                <a:solidFill>
                  <a:sysClr val="windowText" lastClr="000000"/>
                </a:solidFill>
                <a:latin typeface="Arial"/>
                <a:cs typeface="Arial"/>
              </a:rPr>
              <a:t>000</a:t>
            </a:r>
            <a:endParaRPr sz="618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defTabSz="806867">
              <a:spcBef>
                <a:spcPts val="13"/>
              </a:spcBef>
            </a:pPr>
            <a:endParaRPr sz="662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1206" defTabSz="806867"/>
            <a:r>
              <a:rPr sz="529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CREDIT:</a:t>
            </a:r>
            <a:r>
              <a:rPr sz="529" kern="0" spc="26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529" kern="0" dirty="0">
                <a:solidFill>
                  <a:sysClr val="windowText" lastClr="000000"/>
                </a:solidFill>
                <a:latin typeface="Arial"/>
                <a:cs typeface="Arial"/>
              </a:rPr>
              <a:t>MELANIE</a:t>
            </a:r>
            <a:r>
              <a:rPr sz="529" kern="0" spc="26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529" kern="0" dirty="0">
                <a:solidFill>
                  <a:sysClr val="windowText" lastClr="000000"/>
                </a:solidFill>
                <a:latin typeface="Arial"/>
                <a:cs typeface="Arial"/>
              </a:rPr>
              <a:t>R.</a:t>
            </a:r>
            <a:r>
              <a:rPr sz="529" kern="0" spc="3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529" kern="0" dirty="0">
                <a:solidFill>
                  <a:sysClr val="windowText" lastClr="000000"/>
                </a:solidFill>
                <a:latin typeface="Arial"/>
                <a:cs typeface="Arial"/>
              </a:rPr>
              <a:t>FOWLER,</a:t>
            </a:r>
            <a:r>
              <a:rPr sz="529" kern="0" spc="26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529" kern="0" dirty="0">
                <a:solidFill>
                  <a:sysClr val="windowText" lastClr="000000"/>
                </a:solidFill>
                <a:latin typeface="Arial"/>
                <a:cs typeface="Arial"/>
              </a:rPr>
              <a:t>FLORIDA</a:t>
            </a:r>
            <a:r>
              <a:rPr sz="529" kern="0" spc="26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529" kern="0" dirty="0">
                <a:solidFill>
                  <a:sysClr val="windowText" lastClr="000000"/>
                </a:solidFill>
                <a:latin typeface="Arial"/>
                <a:cs typeface="Arial"/>
              </a:rPr>
              <a:t>SOUTHERN</a:t>
            </a:r>
            <a:r>
              <a:rPr sz="529" kern="0" spc="31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529" kern="0" spc="-9" dirty="0">
                <a:solidFill>
                  <a:sysClr val="windowText" lastClr="000000"/>
                </a:solidFill>
                <a:latin typeface="Arial"/>
                <a:cs typeface="Arial"/>
              </a:rPr>
              <a:t>COLLEGE</a:t>
            </a:r>
            <a:endParaRPr sz="529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07DE6-8C9F-8A4D-F64E-79033EF86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Check #7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0DA04-4C73-2ED1-26A4-BD09DCD7D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52601"/>
            <a:ext cx="7543800" cy="5105399"/>
          </a:xfrm>
        </p:spPr>
        <p:txBody>
          <a:bodyPr/>
          <a:lstStyle/>
          <a:p>
            <a:pPr marL="114300" indent="0">
              <a:buNone/>
            </a:pPr>
            <a:r>
              <a:rPr lang="en-US" sz="3200" dirty="0"/>
              <a:t>Each source listed in the Reference list must be cited in text</a:t>
            </a:r>
          </a:p>
          <a:p>
            <a:pPr marL="114300" indent="0">
              <a:buNone/>
            </a:pPr>
            <a:endParaRPr lang="en-US" sz="3200" dirty="0"/>
          </a:p>
          <a:p>
            <a:pPr marL="114300" indent="0">
              <a:buNone/>
            </a:pPr>
            <a:r>
              <a:rPr lang="en-US" sz="3200" dirty="0"/>
              <a:t>True</a:t>
            </a:r>
          </a:p>
          <a:p>
            <a:pPr marL="114300" indent="0">
              <a:buNone/>
            </a:pPr>
            <a:r>
              <a:rPr lang="en-US" sz="3200" dirty="0"/>
              <a:t>False</a:t>
            </a:r>
          </a:p>
          <a:p>
            <a:endParaRPr lang="en-US" dirty="0"/>
          </a:p>
        </p:txBody>
      </p:sp>
      <p:pic>
        <p:nvPicPr>
          <p:cNvPr id="4" name="Picture 3" descr="A green and black qr code&#10;&#10;Description automatically generated">
            <a:extLst>
              <a:ext uri="{FF2B5EF4-FFF2-40B4-BE49-F238E27FC236}">
                <a16:creationId xmlns:a16="http://schemas.microsoft.com/office/drawing/2014/main" id="{AA806A00-61C2-7339-820F-11A6A5E266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2895600"/>
            <a:ext cx="3886200" cy="3856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3215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4833</TotalTime>
  <Words>2901</Words>
  <Application>Microsoft Office PowerPoint</Application>
  <PresentationFormat>Widescreen</PresentationFormat>
  <Paragraphs>263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Book Antiqua</vt:lpstr>
      <vt:lpstr>Calibri</vt:lpstr>
      <vt:lpstr>Century Gothic</vt:lpstr>
      <vt:lpstr>Times New Roman</vt:lpstr>
      <vt:lpstr>Wingdings</vt:lpstr>
      <vt:lpstr>Apothecary</vt:lpstr>
      <vt:lpstr>Office Theme</vt:lpstr>
      <vt:lpstr>Final Research paper</vt:lpstr>
      <vt:lpstr>Formatting overview</vt:lpstr>
      <vt:lpstr>Title page</vt:lpstr>
      <vt:lpstr>Learning Check #1</vt:lpstr>
      <vt:lpstr>Learning Check #2</vt:lpstr>
      <vt:lpstr>Abstract</vt:lpstr>
      <vt:lpstr>Introduction</vt:lpstr>
      <vt:lpstr>Learning check #3</vt:lpstr>
      <vt:lpstr>Learning Check #4</vt:lpstr>
      <vt:lpstr>Method: Participants</vt:lpstr>
      <vt:lpstr>Method: materials</vt:lpstr>
      <vt:lpstr>Materials: procedure</vt:lpstr>
      <vt:lpstr>Statistics to Results section</vt:lpstr>
      <vt:lpstr>Learning Check #5</vt:lpstr>
      <vt:lpstr>Learning Check #6</vt:lpstr>
      <vt:lpstr>Possible outcomes to Discussion Section</vt:lpstr>
      <vt:lpstr>References</vt:lpstr>
      <vt:lpstr>7th Edition Quick Reference Guide</vt:lpstr>
      <vt:lpstr>PowerPoint Presentation</vt:lpstr>
      <vt:lpstr>Learning Check #7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Writing a Research Paper</dc:title>
  <dc:creator>Owner</dc:creator>
  <cp:lastModifiedBy>Connor, Lora</cp:lastModifiedBy>
  <cp:revision>60</cp:revision>
  <dcterms:created xsi:type="dcterms:W3CDTF">2015-10-18T20:49:29Z</dcterms:created>
  <dcterms:modified xsi:type="dcterms:W3CDTF">2026-05-28T17:40:16Z</dcterms:modified>
</cp:coreProperties>
</file>